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960" r:id="rId2"/>
    <p:sldId id="993" r:id="rId3"/>
    <p:sldId id="988" r:id="rId4"/>
    <p:sldId id="957" r:id="rId5"/>
    <p:sldId id="978" r:id="rId6"/>
    <p:sldId id="987" r:id="rId7"/>
    <p:sldId id="977" r:id="rId8"/>
    <p:sldId id="979" r:id="rId9"/>
    <p:sldId id="980" r:id="rId10"/>
    <p:sldId id="981" r:id="rId11"/>
    <p:sldId id="299" r:id="rId12"/>
    <p:sldId id="290" r:id="rId13"/>
    <p:sldId id="958" r:id="rId14"/>
    <p:sldId id="961" r:id="rId15"/>
    <p:sldId id="985" r:id="rId16"/>
    <p:sldId id="984" r:id="rId17"/>
    <p:sldId id="989" r:id="rId18"/>
    <p:sldId id="992" r:id="rId19"/>
  </p:sldIdLst>
  <p:sldSz cx="9144000" cy="5143500" type="screen16x9"/>
  <p:notesSz cx="6797675" cy="9926638"/>
  <p:defaultTextStyle>
    <a:defPPr>
      <a:defRPr lang="fr-FR"/>
    </a:defPPr>
    <a:lvl1pPr marL="0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0D2A65"/>
    <a:srgbClr val="FF0000"/>
    <a:srgbClr val="002060"/>
    <a:srgbClr val="003FFF"/>
    <a:srgbClr val="BF00FF"/>
    <a:srgbClr val="AE12AA"/>
    <a:srgbClr val="022ABE"/>
    <a:srgbClr val="BFCFE1"/>
    <a:srgbClr val="E6C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0" autoAdjust="0"/>
    <p:restoredTop sz="94690"/>
  </p:normalViewPr>
  <p:slideViewPr>
    <p:cSldViewPr snapToObjects="1" showGuides="1">
      <p:cViewPr varScale="1">
        <p:scale>
          <a:sx n="119" d="100"/>
          <a:sy n="119" d="100"/>
        </p:scale>
        <p:origin x="643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D921DBD-25A2-0789-EFB8-BD5172A046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4C6EE0-F887-E7C7-E128-FCE96016C0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1B89-E624-4814-8049-7792238A1F0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BC5A47-B643-6842-A423-624D5A75FE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DD0A53-5BB6-AAE6-724F-A6B2DAF477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F9A5C-12C7-4ED3-822C-BE15A8C07D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63741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B0251-492A-401C-B981-3D78D4503579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5E845-9072-4FED-BB9C-4D097E8CF3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596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Réalisations de travaux dans des conditions planifiées afin de limiter les risques d’intervention en urgence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E845-9072-4FED-BB9C-4D097E8CF35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2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Réalisations de travaux dans des conditions planifiées afin de limiter les risques d’intervention en urgence</a:t>
            </a:r>
          </a:p>
        </p:txBody>
      </p:sp>
    </p:spTree>
    <p:extLst>
      <p:ext uri="{BB962C8B-B14F-4D97-AF65-F5344CB8AC3E}">
        <p14:creationId xmlns:p14="http://schemas.microsoft.com/office/powerpoint/2010/main" val="47294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Plus gros investissement du syndicat</a:t>
            </a:r>
          </a:p>
        </p:txBody>
      </p:sp>
    </p:spTree>
    <p:extLst>
      <p:ext uri="{BB962C8B-B14F-4D97-AF65-F5344CB8AC3E}">
        <p14:creationId xmlns:p14="http://schemas.microsoft.com/office/powerpoint/2010/main" val="36465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Travails échelonnés sur différentes phases</a:t>
            </a:r>
          </a:p>
          <a:p>
            <a:pPr marL="171450" indent="-171450">
              <a:buFontTx/>
              <a:buChar char="-"/>
            </a:pPr>
            <a:r>
              <a:rPr lang="fr-FR" dirty="0"/>
              <a:t>La dernière phase est la plus conséquente avec près d’un an et demi de travaux</a:t>
            </a:r>
          </a:p>
        </p:txBody>
      </p:sp>
    </p:spTree>
    <p:extLst>
      <p:ext uri="{BB962C8B-B14F-4D97-AF65-F5344CB8AC3E}">
        <p14:creationId xmlns:p14="http://schemas.microsoft.com/office/powerpoint/2010/main" val="338273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Phases définies pour des raisons hydrauliques mais aussi et surtout afin de minimiser les gênes sur la circulation </a:t>
            </a:r>
          </a:p>
        </p:txBody>
      </p:sp>
    </p:spTree>
    <p:extLst>
      <p:ext uri="{BB962C8B-B14F-4D97-AF65-F5344CB8AC3E}">
        <p14:creationId xmlns:p14="http://schemas.microsoft.com/office/powerpoint/2010/main" val="206586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Rue fermée à la circulation </a:t>
            </a:r>
          </a:p>
          <a:p>
            <a:pPr marL="171450" indent="-171450">
              <a:buFontTx/>
              <a:buChar char="-"/>
            </a:pPr>
            <a:r>
              <a:rPr lang="fr-FR" dirty="0"/>
              <a:t>Accès à la rue des plaideurs possible pour les riverains en dehors des heures du chantier (entre 7h et 18h ) 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169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 de changement </a:t>
            </a:r>
          </a:p>
          <a:p>
            <a:r>
              <a:rPr lang="fr-FR" dirty="0"/>
              <a:t>Raisons : </a:t>
            </a:r>
          </a:p>
          <a:p>
            <a:pPr marL="171450" indent="-171450">
              <a:buFontTx/>
              <a:buChar char="-"/>
            </a:pPr>
            <a:r>
              <a:rPr lang="fr-FR" dirty="0"/>
              <a:t>Pour rejoindre PVC il faut rejoindre plaideurs par romain </a:t>
            </a:r>
            <a:r>
              <a:rPr lang="fr-FR" dirty="0" err="1"/>
              <a:t>rolland</a:t>
            </a: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r>
              <a:rPr lang="fr-FR" dirty="0"/>
              <a:t>Nécessité de fermer la voie descendante de fusillés lors de la construction de la chambre ? </a:t>
            </a:r>
            <a:r>
              <a:rPr lang="fr-FR" dirty="0">
                <a:sym typeface="Wingdings" panose="05000000000000000000" pitchFamily="2" charset="2"/>
              </a:rPr>
              <a:t> Oui </a:t>
            </a:r>
          </a:p>
          <a:p>
            <a:pPr marL="171450" indent="-171450">
              <a:buFontTx/>
              <a:buChar char="-"/>
            </a:pPr>
            <a:r>
              <a:rPr lang="fr-FR" dirty="0">
                <a:sym typeface="Wingdings" panose="05000000000000000000" pitchFamily="2" charset="2"/>
              </a:rPr>
              <a:t>Tirer la déviation de plaideurs par RR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3555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Raccordement 300 et </a:t>
            </a:r>
            <a:r>
              <a:rPr lang="fr-FR" dirty="0" err="1"/>
              <a:t>Chenes</a:t>
            </a:r>
            <a:r>
              <a:rPr lang="fr-FR" dirty="0"/>
              <a:t> </a:t>
            </a:r>
          </a:p>
          <a:p>
            <a:r>
              <a:rPr lang="fr-FR" dirty="0"/>
              <a:t>Préciser les déviations que seul </a:t>
            </a:r>
            <a:r>
              <a:rPr lang="fr-FR" dirty="0" err="1"/>
              <a:t>montéee</a:t>
            </a:r>
            <a:r>
              <a:rPr lang="fr-FR" dirty="0"/>
              <a:t> FR ouverte</a:t>
            </a:r>
          </a:p>
        </p:txBody>
      </p:sp>
    </p:spTree>
    <p:extLst>
      <p:ext uri="{BB962C8B-B14F-4D97-AF65-F5344CB8AC3E}">
        <p14:creationId xmlns:p14="http://schemas.microsoft.com/office/powerpoint/2010/main" val="317285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studio/Creative%20Cloud%20Files/01060%20-%20SENEO%20-%20PPT%20et%20carton%20correspondance/CREATION/Links/300ppi/fond%20bleu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file:////Users/studio/Creative%20Cloud%20Files/01060%20-%20SENEO%20-%20PPT%20et%20carton%20correspondance/CREATION/Links/300ppi/fond%20bleu.jpg" TargetMode="External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4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studio/Creative%20Cloud%20Files/01060%20-%20SENEO%20-%20PPT%20et%20carton%20correspondance/CREATION/Links/300ppi/fond%20bleu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studio/Creative%20Cloud%20Files/01060%20-%20SENEO%20-%20PPT%20et%20carton%20correspondance/CREATION/Links/300ppi/fond%20bleu-demi.jpg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studio/Creative%20Cloud%20Files/01060%20-%20SENEO%20-%20PPT%20et%20carton%20correspondance/CREATION/Links/300ppi/fond%20bleu-demi.jpg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">
    <p:bg>
      <p:bgPr>
        <a:blipFill dpi="0" rotWithShape="1">
          <a:blip r:embed="rId2" r:link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63199" y="783496"/>
            <a:ext cx="5142642" cy="1102226"/>
          </a:xfrm>
        </p:spPr>
        <p:txBody>
          <a:bodyPr anchor="ctr"/>
          <a:lstStyle>
            <a:lvl1pPr algn="l">
              <a:defRPr sz="2722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63007" y="2538958"/>
            <a:ext cx="5142187" cy="286664"/>
          </a:xfrm>
        </p:spPr>
        <p:txBody>
          <a:bodyPr/>
          <a:lstStyle>
            <a:lvl1pPr marL="0" indent="0" algn="l">
              <a:buNone/>
              <a:defRPr sz="1361">
                <a:solidFill>
                  <a:schemeClr val="bg1"/>
                </a:solidFill>
                <a:latin typeface="+mn-lt"/>
              </a:defRPr>
            </a:lvl1pPr>
            <a:lvl2pPr marL="272816" indent="0" algn="ctr">
              <a:buNone/>
              <a:defRPr sz="1193"/>
            </a:lvl2pPr>
            <a:lvl3pPr marL="545632" indent="0" algn="ctr">
              <a:buNone/>
              <a:defRPr sz="1074"/>
            </a:lvl3pPr>
            <a:lvl4pPr marL="818448" indent="0" algn="ctr">
              <a:buNone/>
              <a:defRPr sz="955"/>
            </a:lvl4pPr>
            <a:lvl5pPr marL="1091265" indent="0" algn="ctr">
              <a:buNone/>
              <a:defRPr sz="955"/>
            </a:lvl5pPr>
            <a:lvl6pPr marL="1364081" indent="0" algn="ctr">
              <a:buNone/>
              <a:defRPr sz="955"/>
            </a:lvl6pPr>
            <a:lvl7pPr marL="1636897" indent="0" algn="ctr">
              <a:buNone/>
              <a:defRPr sz="955"/>
            </a:lvl7pPr>
            <a:lvl8pPr marL="1909713" indent="0" algn="ctr">
              <a:buNone/>
              <a:defRPr sz="955"/>
            </a:lvl8pPr>
            <a:lvl9pPr marL="2182529" indent="0" algn="ctr">
              <a:buNone/>
              <a:defRPr sz="955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064280" y="3531364"/>
            <a:ext cx="5141666" cy="387700"/>
          </a:xfrm>
        </p:spPr>
        <p:txBody>
          <a:bodyPr anchor="b">
            <a:noAutofit/>
          </a:bodyPr>
          <a:lstStyle>
            <a:lvl1pPr marL="0">
              <a:buFontTx/>
              <a:buNone/>
              <a:defRPr sz="816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Autres informations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61574F-F6E5-D533-D39F-60775B4748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452714"/>
            <a:ext cx="128016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2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59130" y="175327"/>
            <a:ext cx="1961342" cy="140996"/>
          </a:xfrm>
        </p:spPr>
        <p:txBody>
          <a:bodyPr/>
          <a:lstStyle/>
          <a:p>
            <a:r>
              <a:rPr lang="fr-FR"/>
              <a:t>Titre de la présentation - jj mmmm aaaa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7855992" y="336349"/>
            <a:ext cx="981606" cy="125547"/>
          </a:xfrm>
        </p:spPr>
        <p:txBody>
          <a:bodyPr wrap="none">
            <a:spAutoFit/>
          </a:bodyPr>
          <a:lstStyle>
            <a:lvl1pPr marL="0" algn="r">
              <a:buFontTx/>
              <a:buNone/>
              <a:defRPr sz="816" b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0. Titre du chapitre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15968" y="1175164"/>
            <a:ext cx="7389872" cy="583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4"/>
          </p:nvPr>
        </p:nvSpPr>
        <p:spPr>
          <a:xfrm>
            <a:off x="815968" y="1959469"/>
            <a:ext cx="7389872" cy="2743488"/>
          </a:xfrm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383495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59130" y="175327"/>
            <a:ext cx="1961342" cy="140996"/>
          </a:xfrm>
        </p:spPr>
        <p:txBody>
          <a:bodyPr/>
          <a:lstStyle/>
          <a:p>
            <a:r>
              <a:rPr lang="fr-FR" dirty="0"/>
              <a:t>Titre de la présentation - jj </a:t>
            </a:r>
            <a:r>
              <a:rPr lang="fr-FR" dirty="0" err="1"/>
              <a:t>mmmm</a:t>
            </a:r>
            <a:r>
              <a:rPr lang="fr-FR" dirty="0"/>
              <a:t> </a:t>
            </a:r>
            <a:r>
              <a:rPr lang="fr-FR" dirty="0" err="1"/>
              <a:t>aaaa</a:t>
            </a:r>
            <a:endParaRPr lang="fr-FR" dirty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7855992" y="336349"/>
            <a:ext cx="981606" cy="125547"/>
          </a:xfrm>
        </p:spPr>
        <p:txBody>
          <a:bodyPr wrap="none">
            <a:spAutoFit/>
          </a:bodyPr>
          <a:lstStyle>
            <a:lvl1pPr marL="0" algn="r">
              <a:buFontTx/>
              <a:buNone/>
              <a:defRPr sz="816" b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0. Titre du chapitre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15968" y="1175164"/>
            <a:ext cx="7389872" cy="5836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4"/>
          </p:nvPr>
        </p:nvSpPr>
        <p:spPr>
          <a:xfrm>
            <a:off x="815968" y="1959639"/>
            <a:ext cx="7389872" cy="2743318"/>
          </a:xfrm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167324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Titre de la présentation - jj mmmm aaaa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-2462838" y="1665374"/>
            <a:ext cx="2462838" cy="1248611"/>
          </a:xfrm>
        </p:spPr>
        <p:txBody>
          <a:bodyPr/>
          <a:lstStyle>
            <a:lvl1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709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bg>
      <p:bgPr>
        <a:blipFill dpi="0" rotWithShape="1">
          <a:blip r:embed="rId2" r:link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3414" cy="4155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59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3073626" y="1448827"/>
            <a:ext cx="5132214" cy="1248611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089" b="1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1089" b="0">
                <a:solidFill>
                  <a:schemeClr val="bg1"/>
                </a:solidFill>
                <a:latin typeface="+mn-lt"/>
              </a:defRPr>
            </a:lvl2pPr>
            <a:lvl3pPr marL="0">
              <a:spcBef>
                <a:spcPts val="0"/>
              </a:spcBef>
              <a:buFontTx/>
              <a:buNone/>
              <a:defRPr sz="1089" b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Tx/>
              <a:buNone/>
              <a:defRPr sz="1089" b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Tx/>
              <a:buNone/>
              <a:defRPr sz="1089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ZoneTexte 5"/>
          <p:cNvSpPr txBox="1"/>
          <p:nvPr userDrawn="1"/>
        </p:nvSpPr>
        <p:spPr>
          <a:xfrm>
            <a:off x="322726" y="4234582"/>
            <a:ext cx="4997571" cy="104644"/>
          </a:xfrm>
          <a:prstGeom prst="rect">
            <a:avLst/>
          </a:prstGeom>
          <a:noFill/>
        </p:spPr>
        <p:txBody>
          <a:bodyPr wrap="square" lIns="24494" tIns="0" rIns="24494" bIns="0" rtlCol="0" anchor="ctr">
            <a:spAutoFit/>
          </a:bodyPr>
          <a:lstStyle/>
          <a:p>
            <a:r>
              <a:rPr lang="fr-FR" sz="680" dirty="0">
                <a:solidFill>
                  <a:schemeClr val="tx2"/>
                </a:solidFill>
                <a:latin typeface="Martel" panose="00000500000000000000" pitchFamily="2" charset="0"/>
                <a:cs typeface="Martel" panose="00000500000000000000" pitchFamily="2" charset="0"/>
              </a:rPr>
              <a:t>Retrouvez l’actualité de </a:t>
            </a:r>
            <a:r>
              <a:rPr lang="fr-FR" sz="680" dirty="0" err="1">
                <a:solidFill>
                  <a:schemeClr val="tx2"/>
                </a:solidFill>
                <a:latin typeface="Martel" panose="00000500000000000000" pitchFamily="2" charset="0"/>
                <a:cs typeface="Martel" panose="00000500000000000000" pitchFamily="2" charset="0"/>
              </a:rPr>
              <a:t>Sénéo</a:t>
            </a:r>
            <a:r>
              <a:rPr lang="fr-FR" sz="680" dirty="0">
                <a:solidFill>
                  <a:schemeClr val="tx2"/>
                </a:solidFill>
                <a:latin typeface="Martel" panose="00000500000000000000" pitchFamily="2" charset="0"/>
                <a:cs typeface="Martel" panose="00000500000000000000" pitchFamily="2" charset="0"/>
              </a:rPr>
              <a:t> sur le site internet &amp; sur les réseaux sociaux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322726" y="4807798"/>
            <a:ext cx="6004408" cy="99386"/>
          </a:xfrm>
          <a:prstGeom prst="rect">
            <a:avLst/>
          </a:prstGeom>
          <a:noFill/>
        </p:spPr>
        <p:txBody>
          <a:bodyPr wrap="square" lIns="24494" tIns="0" rIns="24494" bIns="0" rtlCol="0" anchor="ctr">
            <a:spAutoFit/>
          </a:bodyPr>
          <a:lstStyle/>
          <a:p>
            <a:r>
              <a:rPr lang="fr-FR" sz="646" dirty="0">
                <a:solidFill>
                  <a:schemeClr val="accent1"/>
                </a:solidFill>
                <a:latin typeface="+mn-lt"/>
                <a:cs typeface="Martel" panose="00000500000000000000" pitchFamily="2" charset="0"/>
              </a:rPr>
              <a:t>304, rue Paul-Vaillant-Couturier • CS 50117 • 92741 Nanterre Cedex • Tél. : 01 41 91 72 70 • </a:t>
            </a:r>
            <a:r>
              <a:rPr lang="fr-FR" sz="646" b="1" dirty="0">
                <a:solidFill>
                  <a:schemeClr val="accent1"/>
                </a:solidFill>
                <a:latin typeface="+mn-lt"/>
                <a:cs typeface="Martel" panose="00000500000000000000" pitchFamily="2" charset="0"/>
              </a:rPr>
              <a:t>seneo.fr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9" y="4396845"/>
            <a:ext cx="274320" cy="2743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71" y="4396845"/>
            <a:ext cx="274320" cy="2743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423" y="4396845"/>
            <a:ext cx="274320" cy="27432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20" y="4396845"/>
            <a:ext cx="274320" cy="27432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463"/>
            <a:ext cx="9155074" cy="6825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214" cy="415575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E05E6C-83F6-C1A4-F87B-7FF2AE954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452714"/>
            <a:ext cx="128016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+ Partenaire">
    <p:bg>
      <p:bgPr>
        <a:blipFill dpi="0" rotWithShape="1">
          <a:blip r:embed="rId2" r:link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63199" y="783496"/>
            <a:ext cx="5142642" cy="1102226"/>
          </a:xfrm>
        </p:spPr>
        <p:txBody>
          <a:bodyPr anchor="ctr"/>
          <a:lstStyle>
            <a:lvl1pPr algn="l">
              <a:defRPr sz="2722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63007" y="2538958"/>
            <a:ext cx="5142187" cy="286664"/>
          </a:xfrm>
        </p:spPr>
        <p:txBody>
          <a:bodyPr/>
          <a:lstStyle>
            <a:lvl1pPr marL="0" indent="0" algn="l">
              <a:buNone/>
              <a:defRPr sz="1361">
                <a:solidFill>
                  <a:schemeClr val="bg1"/>
                </a:solidFill>
                <a:latin typeface="+mn-lt"/>
              </a:defRPr>
            </a:lvl1pPr>
            <a:lvl2pPr marL="272816" indent="0" algn="ctr">
              <a:buNone/>
              <a:defRPr sz="1193"/>
            </a:lvl2pPr>
            <a:lvl3pPr marL="545632" indent="0" algn="ctr">
              <a:buNone/>
              <a:defRPr sz="1074"/>
            </a:lvl3pPr>
            <a:lvl4pPr marL="818448" indent="0" algn="ctr">
              <a:buNone/>
              <a:defRPr sz="955"/>
            </a:lvl4pPr>
            <a:lvl5pPr marL="1091265" indent="0" algn="ctr">
              <a:buNone/>
              <a:defRPr sz="955"/>
            </a:lvl5pPr>
            <a:lvl6pPr marL="1364081" indent="0" algn="ctr">
              <a:buNone/>
              <a:defRPr sz="955"/>
            </a:lvl6pPr>
            <a:lvl7pPr marL="1636897" indent="0" algn="ctr">
              <a:buNone/>
              <a:defRPr sz="955"/>
            </a:lvl7pPr>
            <a:lvl8pPr marL="1909713" indent="0" algn="ctr">
              <a:buNone/>
              <a:defRPr sz="955"/>
            </a:lvl8pPr>
            <a:lvl9pPr marL="2182529" indent="0" algn="ctr">
              <a:buNone/>
              <a:defRPr sz="955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064280" y="3531364"/>
            <a:ext cx="5141666" cy="387700"/>
          </a:xfrm>
        </p:spPr>
        <p:txBody>
          <a:bodyPr anchor="b">
            <a:noAutofit/>
          </a:bodyPr>
          <a:lstStyle>
            <a:lvl1pPr marL="0">
              <a:buFontTx/>
              <a:buNone/>
              <a:defRPr sz="816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Autres informations</a:t>
            </a:r>
          </a:p>
        </p:txBody>
      </p:sp>
      <p:sp>
        <p:nvSpPr>
          <p:cNvPr id="11" name="Espace réservé pour une image  9"/>
          <p:cNvSpPr>
            <a:spLocks noGrp="1"/>
          </p:cNvSpPr>
          <p:nvPr>
            <p:ph type="pic" sz="quarter" idx="14" hasCustomPrompt="1"/>
          </p:nvPr>
        </p:nvSpPr>
        <p:spPr>
          <a:xfrm>
            <a:off x="251520" y="4452714"/>
            <a:ext cx="1484001" cy="465384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Logo partenaire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581483-CB90-3C1C-FD41-D6F7F35C64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452714"/>
            <a:ext cx="128016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4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illustrée"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1793" y="979468"/>
            <a:ext cx="4146221" cy="1175961"/>
          </a:xfrm>
        </p:spPr>
        <p:txBody>
          <a:bodyPr anchor="ctr"/>
          <a:lstStyle>
            <a:lvl1pPr algn="l">
              <a:defRPr sz="2722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1844" y="2287085"/>
            <a:ext cx="4145855" cy="529632"/>
          </a:xfrm>
        </p:spPr>
        <p:txBody>
          <a:bodyPr anchor="ctr"/>
          <a:lstStyle>
            <a:lvl1pPr marL="0" indent="0" algn="l">
              <a:buNone/>
              <a:defRPr sz="1361">
                <a:solidFill>
                  <a:schemeClr val="bg1"/>
                </a:solidFill>
                <a:latin typeface="+mn-lt"/>
              </a:defRPr>
            </a:lvl1pPr>
            <a:lvl2pPr marL="272816" indent="0" algn="ctr">
              <a:buNone/>
              <a:defRPr sz="1193"/>
            </a:lvl2pPr>
            <a:lvl3pPr marL="545632" indent="0" algn="ctr">
              <a:buNone/>
              <a:defRPr sz="1074"/>
            </a:lvl3pPr>
            <a:lvl4pPr marL="818448" indent="0" algn="ctr">
              <a:buNone/>
              <a:defRPr sz="955"/>
            </a:lvl4pPr>
            <a:lvl5pPr marL="1091265" indent="0" algn="ctr">
              <a:buNone/>
              <a:defRPr sz="955"/>
            </a:lvl5pPr>
            <a:lvl6pPr marL="1364081" indent="0" algn="ctr">
              <a:buNone/>
              <a:defRPr sz="955"/>
            </a:lvl6pPr>
            <a:lvl7pPr marL="1636897" indent="0" algn="ctr">
              <a:buNone/>
              <a:defRPr sz="955"/>
            </a:lvl7pPr>
            <a:lvl8pPr marL="1909713" indent="0" algn="ctr">
              <a:buNone/>
              <a:defRPr sz="955"/>
            </a:lvl8pPr>
            <a:lvl9pPr marL="2182529" indent="0" algn="ctr">
              <a:buNone/>
              <a:defRPr sz="955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03397" y="3662143"/>
            <a:ext cx="4145435" cy="387700"/>
          </a:xfrm>
        </p:spPr>
        <p:txBody>
          <a:bodyPr anchor="b">
            <a:noAutofit/>
          </a:bodyPr>
          <a:lstStyle>
            <a:lvl1pPr marL="0">
              <a:buFontTx/>
              <a:buNone/>
              <a:defRPr sz="816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Autres informations</a:t>
            </a:r>
          </a:p>
        </p:txBody>
      </p:sp>
      <p:sp>
        <p:nvSpPr>
          <p:cNvPr id="12" name="Espace réservé pour une image  9"/>
          <p:cNvSpPr>
            <a:spLocks noGrp="1"/>
          </p:cNvSpPr>
          <p:nvPr>
            <p:ph type="pic" sz="quarter" idx="15"/>
          </p:nvPr>
        </p:nvSpPr>
        <p:spPr>
          <a:xfrm>
            <a:off x="4556526" y="339502"/>
            <a:ext cx="4587474" cy="3816424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E67E2D-FD1F-5FC1-6525-90F45AB839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452714"/>
            <a:ext cx="128016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99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illustrée + Partenaire"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1844" y="2287085"/>
            <a:ext cx="4145855" cy="529632"/>
          </a:xfrm>
        </p:spPr>
        <p:txBody>
          <a:bodyPr anchor="ctr"/>
          <a:lstStyle>
            <a:lvl1pPr marL="0" indent="0" algn="l">
              <a:buNone/>
              <a:defRPr sz="1361">
                <a:solidFill>
                  <a:schemeClr val="bg1"/>
                </a:solidFill>
                <a:latin typeface="+mn-lt"/>
              </a:defRPr>
            </a:lvl1pPr>
            <a:lvl2pPr marL="272816" indent="0" algn="ctr">
              <a:buNone/>
              <a:defRPr sz="1193"/>
            </a:lvl2pPr>
            <a:lvl3pPr marL="545632" indent="0" algn="ctr">
              <a:buNone/>
              <a:defRPr sz="1074"/>
            </a:lvl3pPr>
            <a:lvl4pPr marL="818448" indent="0" algn="ctr">
              <a:buNone/>
              <a:defRPr sz="955"/>
            </a:lvl4pPr>
            <a:lvl5pPr marL="1091265" indent="0" algn="ctr">
              <a:buNone/>
              <a:defRPr sz="955"/>
            </a:lvl5pPr>
            <a:lvl6pPr marL="1364081" indent="0" algn="ctr">
              <a:buNone/>
              <a:defRPr sz="955"/>
            </a:lvl6pPr>
            <a:lvl7pPr marL="1636897" indent="0" algn="ctr">
              <a:buNone/>
              <a:defRPr sz="955"/>
            </a:lvl7pPr>
            <a:lvl8pPr marL="1909713" indent="0" algn="ctr">
              <a:buNone/>
              <a:defRPr sz="955"/>
            </a:lvl8pPr>
            <a:lvl9pPr marL="2182529" indent="0" algn="ctr">
              <a:buNone/>
              <a:defRPr sz="955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03397" y="3662143"/>
            <a:ext cx="4145435" cy="387700"/>
          </a:xfrm>
        </p:spPr>
        <p:txBody>
          <a:bodyPr anchor="b">
            <a:noAutofit/>
          </a:bodyPr>
          <a:lstStyle>
            <a:lvl1pPr marL="0">
              <a:buFontTx/>
              <a:buNone/>
              <a:defRPr sz="816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Autres informations</a:t>
            </a:r>
          </a:p>
        </p:txBody>
      </p:sp>
      <p:sp>
        <p:nvSpPr>
          <p:cNvPr id="12" name="Espace réservé pour une image  9"/>
          <p:cNvSpPr>
            <a:spLocks noGrp="1"/>
          </p:cNvSpPr>
          <p:nvPr>
            <p:ph type="pic" sz="quarter" idx="15"/>
          </p:nvPr>
        </p:nvSpPr>
        <p:spPr>
          <a:xfrm>
            <a:off x="4556526" y="339503"/>
            <a:ext cx="4587474" cy="3816424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301793" y="979468"/>
            <a:ext cx="4146221" cy="1175961"/>
          </a:xfrm>
        </p:spPr>
        <p:txBody>
          <a:bodyPr anchor="ctr"/>
          <a:lstStyle>
            <a:lvl1pPr algn="l">
              <a:defRPr sz="2722" cap="none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pour une image  9">
            <a:extLst>
              <a:ext uri="{FF2B5EF4-FFF2-40B4-BE49-F238E27FC236}">
                <a16:creationId xmlns:a16="http://schemas.microsoft.com/office/drawing/2014/main" id="{F15FD5DF-2BE8-6DD9-B3EB-CE8ED3183D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2882" y="4452714"/>
            <a:ext cx="1484001" cy="465384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 dirty="0"/>
              <a:t>Logo partenaire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719868-2B29-7BCB-526F-A1444D140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4452714"/>
            <a:ext cx="128016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1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58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1pPr>
            <a:lvl2pPr marL="272816" indent="0">
              <a:buNone/>
              <a:defRPr sz="1193">
                <a:solidFill>
                  <a:schemeClr val="tx1">
                    <a:tint val="75000"/>
                  </a:schemeClr>
                </a:solidFill>
              </a:defRPr>
            </a:lvl2pPr>
            <a:lvl3pPr marL="545632" indent="0">
              <a:buNone/>
              <a:defRPr sz="1074">
                <a:solidFill>
                  <a:schemeClr val="tx1">
                    <a:tint val="75000"/>
                  </a:schemeClr>
                </a:solidFill>
              </a:defRPr>
            </a:lvl3pPr>
            <a:lvl4pPr marL="818448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4pPr>
            <a:lvl5pPr marL="1091265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5pPr>
            <a:lvl6pPr marL="1364081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6pPr>
            <a:lvl7pPr marL="1636897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7pPr>
            <a:lvl8pPr marL="1909713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8pPr>
            <a:lvl9pPr marL="2182529" indent="0">
              <a:buNone/>
              <a:defRPr sz="9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de la présentation - jj mmmm aaaa</a:t>
            </a:r>
          </a:p>
        </p:txBody>
      </p:sp>
    </p:spTree>
    <p:extLst>
      <p:ext uri="{BB962C8B-B14F-4D97-AF65-F5344CB8AC3E}">
        <p14:creationId xmlns:p14="http://schemas.microsoft.com/office/powerpoint/2010/main" val="216168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5969" y="309408"/>
            <a:ext cx="8004503" cy="293927"/>
          </a:xfrm>
          <a:solidFill>
            <a:schemeClr val="tx2"/>
          </a:solidFill>
        </p:spPr>
        <p:txBody>
          <a:bodyPr anchor="ctr"/>
          <a:lstStyle>
            <a:lvl1pPr algn="ctr">
              <a:defRPr sz="170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59130" y="175327"/>
            <a:ext cx="1961342" cy="140996"/>
          </a:xfrm>
        </p:spPr>
        <p:txBody>
          <a:bodyPr/>
          <a:lstStyle/>
          <a:p>
            <a:r>
              <a:rPr lang="fr-FR" dirty="0"/>
              <a:t>Titre de la présentation - jj </a:t>
            </a:r>
            <a:r>
              <a:rPr lang="fr-FR" dirty="0" err="1"/>
              <a:t>mmmm</a:t>
            </a:r>
            <a:r>
              <a:rPr lang="fr-FR" dirty="0"/>
              <a:t> </a:t>
            </a:r>
            <a:r>
              <a:rPr lang="fr-FR" dirty="0" err="1"/>
              <a:t>aaaa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815968" y="856531"/>
            <a:ext cx="7389872" cy="3846283"/>
          </a:xfrm>
        </p:spPr>
        <p:txBody>
          <a:bodyPr/>
          <a:lstStyle>
            <a:lvl1pPr>
              <a:spcBef>
                <a:spcPts val="408"/>
              </a:spcBef>
              <a:defRPr cap="all" baseline="0">
                <a:solidFill>
                  <a:schemeClr val="accent1"/>
                </a:solidFill>
                <a:latin typeface="Raleway Black" panose="020B0A03030101060003" pitchFamily="34" charset="0"/>
              </a:defRPr>
            </a:lvl1pPr>
            <a:lvl2pPr marL="195955" indent="-195955">
              <a:spcBef>
                <a:spcPts val="0"/>
              </a:spcBef>
              <a:buFont typeface="+mj-lt"/>
              <a:buAutoNum type="arabicPeriod"/>
              <a:defRPr>
                <a:latin typeface="+mn-lt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09975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815968" y="856531"/>
            <a:ext cx="7389872" cy="3846283"/>
          </a:xfrm>
        </p:spPr>
        <p:txBody>
          <a:bodyPr/>
          <a:lstStyle>
            <a:lvl1pPr>
              <a:spcBef>
                <a:spcPts val="408"/>
              </a:spcBef>
              <a:defRPr cap="all" baseline="0">
                <a:solidFill>
                  <a:schemeClr val="accent1"/>
                </a:solidFill>
                <a:latin typeface="Raleway Black" panose="020B0A03030101060003" pitchFamily="34" charset="0"/>
              </a:defRPr>
            </a:lvl1pPr>
            <a:lvl2pPr marL="195955" indent="-195955">
              <a:spcBef>
                <a:spcPts val="0"/>
              </a:spcBef>
              <a:buFont typeface="+mj-lt"/>
              <a:buAutoNum type="arabicPeriod"/>
              <a:defRPr>
                <a:latin typeface="+mn-lt"/>
              </a:defRPr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41009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59130" y="175327"/>
            <a:ext cx="1961342" cy="140996"/>
          </a:xfrm>
        </p:spPr>
        <p:txBody>
          <a:bodyPr/>
          <a:lstStyle/>
          <a:p>
            <a:r>
              <a:rPr lang="fr-FR"/>
              <a:t>Titre de la présentation - jj mmmm aaaa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7855992" y="336349"/>
            <a:ext cx="981606" cy="125547"/>
          </a:xfrm>
        </p:spPr>
        <p:txBody>
          <a:bodyPr wrap="none">
            <a:spAutoFit/>
          </a:bodyPr>
          <a:lstStyle>
            <a:lvl1pPr marL="0" algn="r">
              <a:buFontTx/>
              <a:buNone/>
              <a:defRPr sz="816" b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0.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462110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59130" y="175327"/>
            <a:ext cx="1961342" cy="140996"/>
          </a:xfrm>
        </p:spPr>
        <p:txBody>
          <a:bodyPr/>
          <a:lstStyle/>
          <a:p>
            <a:r>
              <a:rPr lang="fr-FR"/>
              <a:t>Titre de la présentation - jj mmmm aaaa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7855992" y="336349"/>
            <a:ext cx="981606" cy="125547"/>
          </a:xfrm>
        </p:spPr>
        <p:txBody>
          <a:bodyPr wrap="none">
            <a:spAutoFit/>
          </a:bodyPr>
          <a:lstStyle>
            <a:lvl1pPr marL="0" algn="r">
              <a:buFontTx/>
              <a:buNone/>
              <a:defRPr sz="816" b="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2pPr>
            <a:lvl3pPr marL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3pPr>
            <a:lvl4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4pPr>
            <a:lvl5pPr marL="0" indent="0">
              <a:buFontTx/>
              <a:buNone/>
              <a:defRPr sz="885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0. Titre du chapitre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815968" y="1175164"/>
            <a:ext cx="4279493" cy="3527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5187710" y="1812430"/>
            <a:ext cx="3649454" cy="267004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68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26771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file:////Users/studio/Creative%20Cloud%20Files/01060%20-%20SENEO%20-%20PPT%20et%20carton%20correspondance/CREATION/Links/300ppi/fond%20blanc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r:link="rId16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5968" y="697584"/>
            <a:ext cx="7389872" cy="363670"/>
          </a:xfrm>
          <a:prstGeom prst="rect">
            <a:avLst/>
          </a:prstGeom>
        </p:spPr>
        <p:txBody>
          <a:bodyPr vert="horz" lIns="36000" tIns="0" rIns="36000" bIns="0" rtlCol="0" anchor="b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5968" y="1175163"/>
            <a:ext cx="7389872" cy="3527650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858488" y="175327"/>
            <a:ext cx="1961984" cy="140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36000" tIns="36000" rIns="36000" bIns="0" rtlCol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defRPr sz="68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la présentation - jj </a:t>
            </a:r>
            <a:r>
              <a:rPr lang="fr-FR" dirty="0" err="1"/>
              <a:t>mmmm</a:t>
            </a:r>
            <a:r>
              <a:rPr lang="fr-FR" dirty="0"/>
              <a:t> </a:t>
            </a:r>
            <a:r>
              <a:rPr lang="fr-FR" dirty="0" err="1"/>
              <a:t>aaaa</a:t>
            </a:r>
            <a:endParaRPr lang="fr-FR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475132" y="4800943"/>
            <a:ext cx="193737" cy="99386"/>
          </a:xfrm>
          <a:prstGeom prst="rect">
            <a:avLst/>
          </a:prstGeom>
          <a:noFill/>
        </p:spPr>
        <p:txBody>
          <a:bodyPr wrap="none" lIns="24494" tIns="0" rIns="24494" bIns="0" rtlCol="0">
            <a:spAutoFit/>
          </a:bodyPr>
          <a:lstStyle/>
          <a:p>
            <a:pPr algn="ctr"/>
            <a:fld id="{C9E9DEF3-DB4F-43D5-912E-9CB284A4868A}" type="slidenum">
              <a:rPr lang="fr-FR" sz="646" smtClean="0">
                <a:solidFill>
                  <a:schemeClr val="tx2"/>
                </a:solidFill>
              </a:rPr>
              <a:pPr algn="ctr"/>
              <a:t>‹N°›</a:t>
            </a:fld>
            <a:endParaRPr lang="fr-FR" sz="646" dirty="0">
              <a:solidFill>
                <a:schemeClr val="tx2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317" y="4777827"/>
            <a:ext cx="615696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3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5" r:id="rId4"/>
    <p:sldLayoutId id="2147483651" r:id="rId5"/>
    <p:sldLayoutId id="2147483660" r:id="rId6"/>
    <p:sldLayoutId id="2147483661" r:id="rId7"/>
    <p:sldLayoutId id="2147483650" r:id="rId8"/>
    <p:sldLayoutId id="2147483653" r:id="rId9"/>
    <p:sldLayoutId id="2147483657" r:id="rId10"/>
    <p:sldLayoutId id="2147483658" r:id="rId11"/>
    <p:sldLayoutId id="2147483652" r:id="rId12"/>
    <p:sldLayoutId id="2147483659" r:id="rId13"/>
  </p:sldLayoutIdLst>
  <p:hf hdr="0" ftr="0" dt="0"/>
  <p:txStyles>
    <p:titleStyle>
      <a:lvl1pPr marL="0" indent="0" algn="l" defTabSz="545632" rtl="0" eaLnBrk="1" latinLnBrk="0" hangingPunct="1">
        <a:lnSpc>
          <a:spcPct val="100000"/>
        </a:lnSpc>
        <a:spcBef>
          <a:spcPts val="0"/>
        </a:spcBef>
        <a:buNone/>
        <a:defRPr sz="1361" kern="1200" cap="all" baseline="0">
          <a:solidFill>
            <a:schemeClr val="accent1"/>
          </a:solidFill>
          <a:latin typeface="Raleway Black" panose="020B0A03030101060003" pitchFamily="34" charset="0"/>
          <a:ea typeface="+mj-ea"/>
          <a:cs typeface="+mj-cs"/>
        </a:defRPr>
      </a:lvl1pPr>
    </p:titleStyle>
    <p:bodyStyle>
      <a:lvl1pPr marL="0" indent="0" algn="l" defTabSz="545632" rtl="0" eaLnBrk="1" latinLnBrk="0" hangingPunct="1">
        <a:lnSpc>
          <a:spcPct val="100000"/>
        </a:lnSpc>
        <a:spcBef>
          <a:spcPts val="0"/>
        </a:spcBef>
        <a:buFontTx/>
        <a:buNone/>
        <a:defRPr sz="1089" kern="1200">
          <a:solidFill>
            <a:schemeClr val="tx2"/>
          </a:solidFill>
          <a:latin typeface="+mj-lt"/>
          <a:ea typeface="+mn-ea"/>
          <a:cs typeface="+mn-cs"/>
        </a:defRPr>
      </a:lvl1pPr>
      <a:lvl2pPr marL="171461" indent="-171461" algn="l" defTabSz="545632" rtl="0" eaLnBrk="1" latinLnBrk="0" hangingPunct="1">
        <a:lnSpc>
          <a:spcPct val="100000"/>
        </a:lnSpc>
        <a:spcBef>
          <a:spcPts val="408"/>
        </a:spcBef>
        <a:buFont typeface="Wingdings" panose="05000000000000000000" pitchFamily="2" charset="2"/>
        <a:buChar char="n"/>
        <a:defRPr sz="1089" kern="1200">
          <a:solidFill>
            <a:schemeClr val="tx2"/>
          </a:solidFill>
          <a:latin typeface="+mj-lt"/>
          <a:ea typeface="+mn-ea"/>
          <a:cs typeface="+mn-cs"/>
        </a:defRPr>
      </a:lvl2pPr>
      <a:lvl3pPr marL="0" indent="0" algn="l" defTabSz="545632" rtl="0" eaLnBrk="1" latinLnBrk="0" hangingPunct="1">
        <a:lnSpc>
          <a:spcPct val="100000"/>
        </a:lnSpc>
        <a:spcBef>
          <a:spcPts val="0"/>
        </a:spcBef>
        <a:buFontTx/>
        <a:buNone/>
        <a:defRPr sz="1089" kern="1200">
          <a:solidFill>
            <a:schemeClr val="tx1"/>
          </a:solidFill>
          <a:latin typeface="+mn-lt"/>
          <a:ea typeface="+mn-ea"/>
          <a:cs typeface="+mn-cs"/>
        </a:defRPr>
      </a:lvl3pPr>
      <a:lvl4pPr marL="318427" indent="-146966" algn="l" defTabSz="545632" rtl="0" eaLnBrk="1" latinLnBrk="0" hangingPunct="1">
        <a:lnSpc>
          <a:spcPct val="100000"/>
        </a:lnSpc>
        <a:spcBef>
          <a:spcPts val="204"/>
        </a:spcBef>
        <a:buClr>
          <a:schemeClr val="accent1"/>
        </a:buClr>
        <a:buSzPct val="80000"/>
        <a:buFont typeface="Wingdings" panose="05000000000000000000" pitchFamily="2" charset="2"/>
        <a:buChar char="l"/>
        <a:defRPr sz="1089" kern="1200">
          <a:solidFill>
            <a:schemeClr val="tx1"/>
          </a:solidFill>
          <a:latin typeface="+mn-lt"/>
          <a:ea typeface="+mn-ea"/>
          <a:cs typeface="+mn-cs"/>
        </a:defRPr>
      </a:lvl4pPr>
      <a:lvl5pPr marL="391910" indent="-73483" algn="l" defTabSz="545632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SzPct val="120000"/>
        <a:buFont typeface="Arial" panose="020B0604020202020204" pitchFamily="34" charset="0"/>
        <a:buChar char="›"/>
        <a:defRPr sz="885" kern="1200">
          <a:solidFill>
            <a:schemeClr val="tx1"/>
          </a:solidFill>
          <a:latin typeface="+mn-lt"/>
          <a:ea typeface="+mn-ea"/>
          <a:cs typeface="+mn-cs"/>
        </a:defRPr>
      </a:lvl5pPr>
      <a:lvl6pPr marL="1500489" indent="-136408" algn="l" defTabSz="545632" rtl="0" eaLnBrk="1" latinLnBrk="0" hangingPunct="1">
        <a:lnSpc>
          <a:spcPct val="90000"/>
        </a:lnSpc>
        <a:spcBef>
          <a:spcPts val="299"/>
        </a:spcBef>
        <a:buFont typeface="Arial" panose="020B0604020202020204" pitchFamily="34" charset="0"/>
        <a:buChar char="•"/>
        <a:defRPr sz="1074" kern="1200">
          <a:solidFill>
            <a:schemeClr val="tx1"/>
          </a:solidFill>
          <a:latin typeface="+mn-lt"/>
          <a:ea typeface="+mn-ea"/>
          <a:cs typeface="+mn-cs"/>
        </a:defRPr>
      </a:lvl6pPr>
      <a:lvl7pPr marL="1773305" indent="-136408" algn="l" defTabSz="545632" rtl="0" eaLnBrk="1" latinLnBrk="0" hangingPunct="1">
        <a:lnSpc>
          <a:spcPct val="90000"/>
        </a:lnSpc>
        <a:spcBef>
          <a:spcPts val="299"/>
        </a:spcBef>
        <a:buFont typeface="Arial" panose="020B0604020202020204" pitchFamily="34" charset="0"/>
        <a:buChar char="•"/>
        <a:defRPr sz="1074" kern="1200">
          <a:solidFill>
            <a:schemeClr val="tx1"/>
          </a:solidFill>
          <a:latin typeface="+mn-lt"/>
          <a:ea typeface="+mn-ea"/>
          <a:cs typeface="+mn-cs"/>
        </a:defRPr>
      </a:lvl7pPr>
      <a:lvl8pPr marL="2046121" indent="-136408" algn="l" defTabSz="545632" rtl="0" eaLnBrk="1" latinLnBrk="0" hangingPunct="1">
        <a:lnSpc>
          <a:spcPct val="90000"/>
        </a:lnSpc>
        <a:spcBef>
          <a:spcPts val="299"/>
        </a:spcBef>
        <a:buFont typeface="Arial" panose="020B0604020202020204" pitchFamily="34" charset="0"/>
        <a:buChar char="•"/>
        <a:defRPr sz="1074" kern="1200">
          <a:solidFill>
            <a:schemeClr val="tx1"/>
          </a:solidFill>
          <a:latin typeface="+mn-lt"/>
          <a:ea typeface="+mn-ea"/>
          <a:cs typeface="+mn-cs"/>
        </a:defRPr>
      </a:lvl8pPr>
      <a:lvl9pPr marL="2318937" indent="-136408" algn="l" defTabSz="545632" rtl="0" eaLnBrk="1" latinLnBrk="0" hangingPunct="1">
        <a:lnSpc>
          <a:spcPct val="90000"/>
        </a:lnSpc>
        <a:spcBef>
          <a:spcPts val="299"/>
        </a:spcBef>
        <a:buFont typeface="Arial" panose="020B0604020202020204" pitchFamily="34" charset="0"/>
        <a:buChar char="•"/>
        <a:defRPr sz="10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1pPr>
      <a:lvl2pPr marL="272816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2pPr>
      <a:lvl3pPr marL="545632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3pPr>
      <a:lvl4pPr marL="818448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4pPr>
      <a:lvl5pPr marL="1091265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5pPr>
      <a:lvl6pPr marL="1364081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6pPr>
      <a:lvl7pPr marL="1636897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7pPr>
      <a:lvl8pPr marL="1909713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8pPr>
      <a:lvl9pPr marL="2182529" algn="l" defTabSz="545632" rtl="0" eaLnBrk="1" latinLnBrk="0" hangingPunct="1">
        <a:defRPr sz="10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4" userDrawn="1">
          <p15:clr>
            <a:srgbClr val="F26B43"/>
          </p15:clr>
        </p15:guide>
        <p15:guide id="2" orient="horz" pos="740" userDrawn="1">
          <p15:clr>
            <a:srgbClr val="F26B43"/>
          </p15:clr>
        </p15:guide>
        <p15:guide id="3" pos="5169" userDrawn="1">
          <p15:clr>
            <a:srgbClr val="F26B43"/>
          </p15:clr>
        </p15:guide>
        <p15:guide id="4" orient="horz" pos="2962" userDrawn="1">
          <p15:clr>
            <a:srgbClr val="F26B43"/>
          </p15:clr>
        </p15:guide>
        <p15:guide id="5" pos="55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png"/><Relationship Id="rId5" Type="http://schemas.openxmlformats.org/officeDocument/2006/relationships/image" Target="file:////Users/studio/Creative%20Cloud%20Files/01060%20-%20SENEO%20-%20PPT%20et%20carton%20correspondance/CREATION/Links/300ppi/fond%20blanc.jpg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authwall?trk=gf&amp;trkInfo=AQE1bvCHaxQcIAAAAXQwNDFoKEhmlJRXwyC8KDpjF_11RnCyQA886CkFuK6McLrmxfC8wTaPq9xfeFUotyNhXQaYqmbrqWrhp09IDEVLbvxcKxkZh_PamwQUUF9Dl0VlkZr7V58=&amp;originalReferer=https://www.seneo.fr/&amp;sessionRedirect=https%3A%2F%2Fwww.linkedin.com%2Fcompany%2Fseneo92" TargetMode="Externa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hyperlink" Target="https://www.facebook.com/seneo92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seneo92/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channel/UCLy7iODFWNAtxcdbfcMs5xg" TargetMode="Externa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17916-1F12-92BA-C428-C6B5F319B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630" y="987574"/>
            <a:ext cx="6660740" cy="1440160"/>
          </a:xfrm>
        </p:spPr>
        <p:txBody>
          <a:bodyPr/>
          <a:lstStyle/>
          <a:p>
            <a:pPr algn="ctr"/>
            <a:r>
              <a:rPr lang="fr-FR" sz="4000" dirty="0"/>
              <a:t>TRAVAUX</a:t>
            </a:r>
            <a:r>
              <a:rPr lang="fr-FR" sz="3600" dirty="0"/>
              <a:t> </a:t>
            </a:r>
            <a:br>
              <a:rPr lang="fr-FR" sz="3200" dirty="0"/>
            </a:br>
            <a:r>
              <a:rPr lang="fr-FR" sz="2800" dirty="0"/>
              <a:t>DE RENOUVELLEMENT </a:t>
            </a:r>
            <a:br>
              <a:rPr lang="fr-FR" sz="2800" dirty="0"/>
            </a:br>
            <a:r>
              <a:rPr lang="fr-FR" sz="2800" dirty="0"/>
              <a:t>DES CONDUITES D’EAU POTABLE</a:t>
            </a:r>
            <a:br>
              <a:rPr lang="fr-FR" sz="2800" dirty="0"/>
            </a:br>
            <a:r>
              <a:rPr lang="fr-FR" sz="1100" dirty="0"/>
              <a:t> </a:t>
            </a:r>
            <a:br>
              <a:rPr lang="fr-FR" sz="2800" dirty="0"/>
            </a:br>
            <a:endParaRPr lang="fr-FR" sz="2800" dirty="0">
              <a:latin typeface="Raleway Light" panose="020B0403030101060003" pitchFamily="34" charset="77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4ACC2D-D9D5-EFEE-D1B4-73B02F515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67894"/>
            <a:ext cx="8964488" cy="286664"/>
          </a:xfrm>
        </p:spPr>
        <p:txBody>
          <a:bodyPr/>
          <a:lstStyle/>
          <a:p>
            <a:pPr algn="r"/>
            <a:r>
              <a:rPr lang="fr-FR" sz="1200" dirty="0"/>
              <a:t>Communes de Nanterre – Suresnes - Puteaux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C5EA887B-34FD-2552-7048-1EFF766562C6}"/>
              </a:ext>
            </a:extLst>
          </p:cNvPr>
          <p:cNvSpPr txBox="1">
            <a:spLocks/>
          </p:cNvSpPr>
          <p:nvPr/>
        </p:nvSpPr>
        <p:spPr>
          <a:xfrm>
            <a:off x="89756" y="231490"/>
            <a:ext cx="8964488" cy="3240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545632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6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72816" indent="0" algn="ctr" defTabSz="545632" rtl="0" eaLnBrk="1" latinLnBrk="0" hangingPunct="1">
              <a:lnSpc>
                <a:spcPct val="100000"/>
              </a:lnSpc>
              <a:spcBef>
                <a:spcPts val="408"/>
              </a:spcBef>
              <a:buFont typeface="Wingdings" panose="05000000000000000000" pitchFamily="2" charset="2"/>
              <a:buNone/>
              <a:defRPr sz="1193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545632" indent="0" algn="ctr" defTabSz="545632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07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8448" indent="0" algn="ctr" defTabSz="545632" rtl="0" eaLnBrk="1" latinLnBrk="0" hangingPunct="1">
              <a:lnSpc>
                <a:spcPct val="100000"/>
              </a:lnSpc>
              <a:spcBef>
                <a:spcPts val="204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1265" indent="0" algn="ctr" defTabSz="54563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4081" indent="0" algn="ctr" defTabSz="545632" rtl="0" eaLnBrk="1" latinLnBrk="0" hangingPunct="1">
              <a:lnSpc>
                <a:spcPct val="90000"/>
              </a:lnSpc>
              <a:spcBef>
                <a:spcPts val="299"/>
              </a:spcBef>
              <a:buFont typeface="Arial" panose="020B0604020202020204" pitchFamily="34" charset="0"/>
              <a:buNone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6897" indent="0" algn="ctr" defTabSz="545632" rtl="0" eaLnBrk="1" latinLnBrk="0" hangingPunct="1">
              <a:lnSpc>
                <a:spcPct val="90000"/>
              </a:lnSpc>
              <a:spcBef>
                <a:spcPts val="299"/>
              </a:spcBef>
              <a:buFont typeface="Arial" panose="020B0604020202020204" pitchFamily="34" charset="0"/>
              <a:buNone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9713" indent="0" algn="ctr" defTabSz="545632" rtl="0" eaLnBrk="1" latinLnBrk="0" hangingPunct="1">
              <a:lnSpc>
                <a:spcPct val="90000"/>
              </a:lnSpc>
              <a:spcBef>
                <a:spcPts val="299"/>
              </a:spcBef>
              <a:buFont typeface="Arial" panose="020B0604020202020204" pitchFamily="34" charset="0"/>
              <a:buNone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2529" indent="0" algn="ctr" defTabSz="545632" rtl="0" eaLnBrk="1" latinLnBrk="0" hangingPunct="1">
              <a:lnSpc>
                <a:spcPct val="90000"/>
              </a:lnSpc>
              <a:spcBef>
                <a:spcPts val="299"/>
              </a:spcBef>
              <a:buFont typeface="Arial" panose="020B0604020202020204" pitchFamily="34" charset="0"/>
              <a:buNone/>
              <a:defRPr sz="9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/>
              <a:t>Réunion publique d’information</a:t>
            </a:r>
            <a:endParaRPr lang="fr-FR" sz="1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58CD38-E707-BD8F-1ED4-3A9CE6A287F8}"/>
              </a:ext>
            </a:extLst>
          </p:cNvPr>
          <p:cNvSpPr txBox="1"/>
          <p:nvPr/>
        </p:nvSpPr>
        <p:spPr>
          <a:xfrm>
            <a:off x="0" y="2664460"/>
            <a:ext cx="9144000" cy="864096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 Route des Fusillés de la Résistance </a:t>
            </a:r>
          </a:p>
          <a:p>
            <a:pPr algn="ctr"/>
            <a:r>
              <a:rPr lang="fr-FR" sz="1800" b="1" dirty="0">
                <a:solidFill>
                  <a:schemeClr val="bg1"/>
                </a:solidFill>
              </a:rPr>
              <a:t>&amp; rue des Plaideurs</a:t>
            </a:r>
          </a:p>
        </p:txBody>
      </p:sp>
    </p:spTree>
    <p:extLst>
      <p:ext uri="{BB962C8B-B14F-4D97-AF65-F5344CB8AC3E}">
        <p14:creationId xmlns:p14="http://schemas.microsoft.com/office/powerpoint/2010/main" val="2825829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A3D8A38-6E42-A7F5-664A-B5DB43F8A9AC}"/>
              </a:ext>
            </a:extLst>
          </p:cNvPr>
          <p:cNvSpPr txBox="1"/>
          <p:nvPr/>
        </p:nvSpPr>
        <p:spPr>
          <a:xfrm>
            <a:off x="767254" y="987573"/>
            <a:ext cx="3168351" cy="4007007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 anchor="t"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fr-FR" sz="1600" b="1" u="sng" dirty="0">
              <a:solidFill>
                <a:schemeClr val="accent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chemeClr val="accent1"/>
              </a:solidFill>
            </a:endParaRPr>
          </a:p>
          <a:p>
            <a:r>
              <a:rPr lang="fr-FR" sz="1600" b="1" dirty="0">
                <a:solidFill>
                  <a:schemeClr val="accent1"/>
                </a:solidFill>
              </a:rPr>
              <a:t>Fév. 2025 à début juill. 2025</a:t>
            </a:r>
            <a:endParaRPr lang="fr-FR" sz="1600" b="1" u="sng" dirty="0">
              <a:solidFill>
                <a:schemeClr val="accent1"/>
              </a:solidFill>
            </a:endParaRPr>
          </a:p>
          <a:p>
            <a:endParaRPr lang="fr-FR" sz="1600" b="1" u="sng" dirty="0">
              <a:solidFill>
                <a:schemeClr val="accent1"/>
              </a:solidFill>
            </a:endParaRPr>
          </a:p>
          <a:p>
            <a:r>
              <a:rPr lang="fr-FR" sz="1600" b="1" dirty="0">
                <a:solidFill>
                  <a:schemeClr val="accent1"/>
                </a:solidFill>
              </a:rPr>
              <a:t>Travaux entre la rue des Cottages et le carrefour Liberté-Plaideurs</a:t>
            </a:r>
          </a:p>
          <a:p>
            <a:endParaRPr lang="fr-FR" sz="1600" b="1" i="0" dirty="0">
              <a:solidFill>
                <a:schemeClr val="accent1"/>
              </a:solidFill>
              <a:effectLst/>
              <a:highlight>
                <a:srgbClr val="FFFFFF"/>
              </a:highlight>
            </a:endParaRPr>
          </a:p>
          <a:p>
            <a:pPr algn="just"/>
            <a:r>
              <a:rPr lang="fr-FR" sz="1600" dirty="0">
                <a:solidFill>
                  <a:schemeClr val="accent1"/>
                </a:solidFill>
              </a:rPr>
              <a:t>Route des Fusillés </a:t>
            </a:r>
          </a:p>
          <a:p>
            <a:pPr algn="just"/>
            <a:r>
              <a:rPr lang="fr-FR" sz="1600" dirty="0">
                <a:solidFill>
                  <a:schemeClr val="accent1"/>
                </a:solidFill>
              </a:rPr>
              <a:t>de la Résistance </a:t>
            </a:r>
          </a:p>
          <a:p>
            <a:pPr algn="just"/>
            <a:r>
              <a:rPr lang="fr-FR" sz="1600" b="1" dirty="0">
                <a:solidFill>
                  <a:schemeClr val="accent1"/>
                </a:solidFill>
              </a:rPr>
              <a:t>fermée dans les deux</a:t>
            </a:r>
          </a:p>
          <a:p>
            <a:pPr algn="just"/>
            <a:r>
              <a:rPr lang="fr-FR" sz="1600" b="1" dirty="0">
                <a:solidFill>
                  <a:schemeClr val="accent1"/>
                </a:solidFill>
              </a:rPr>
              <a:t>sens de circulation </a:t>
            </a:r>
          </a:p>
          <a:p>
            <a:pPr algn="just"/>
            <a:r>
              <a:rPr lang="fr-FR" sz="1600" dirty="0">
                <a:solidFill>
                  <a:schemeClr val="accent1"/>
                </a:solidFill>
              </a:rPr>
              <a:t>entre la rue des Cottages</a:t>
            </a:r>
          </a:p>
          <a:p>
            <a:pPr algn="just"/>
            <a:r>
              <a:rPr lang="fr-FR" sz="1600" dirty="0">
                <a:solidFill>
                  <a:schemeClr val="accent1"/>
                </a:solidFill>
              </a:rPr>
              <a:t>et le carrefour </a:t>
            </a:r>
          </a:p>
          <a:p>
            <a:pPr algn="just"/>
            <a:r>
              <a:rPr lang="fr-FR" sz="1600" dirty="0">
                <a:solidFill>
                  <a:schemeClr val="accent1"/>
                </a:solidFill>
              </a:rPr>
              <a:t>Liberté-Plaideurs</a:t>
            </a:r>
          </a:p>
          <a:p>
            <a:endParaRPr lang="fr-FR" sz="1600" b="1" dirty="0">
              <a:solidFill>
                <a:schemeClr val="accent1"/>
              </a:solidFill>
            </a:endParaRPr>
          </a:p>
          <a:p>
            <a:endParaRPr lang="fr-FR" sz="1600" b="1" dirty="0">
              <a:solidFill>
                <a:schemeClr val="accent1"/>
              </a:solidFill>
            </a:endParaRPr>
          </a:p>
          <a:p>
            <a:endParaRPr lang="fr-FR" sz="1600" b="1" dirty="0">
              <a:solidFill>
                <a:schemeClr val="accent1"/>
              </a:solidFill>
            </a:endParaRPr>
          </a:p>
          <a:p>
            <a:endParaRPr lang="fr-FR" sz="1600" b="1" dirty="0">
              <a:solidFill>
                <a:schemeClr val="accent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600" b="1" dirty="0">
              <a:solidFill>
                <a:schemeClr val="accent1"/>
              </a:solidFill>
            </a:endParaRPr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4706CF4-133C-AF01-1B48-26D85B7E106B}"/>
              </a:ext>
            </a:extLst>
          </p:cNvPr>
          <p:cNvGrpSpPr/>
          <p:nvPr/>
        </p:nvGrpSpPr>
        <p:grpSpPr>
          <a:xfrm>
            <a:off x="3635896" y="1203598"/>
            <a:ext cx="5227137" cy="3466640"/>
            <a:chOff x="3033666" y="983805"/>
            <a:chExt cx="5760852" cy="3892201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6786CFBE-B88C-C01B-2AE5-3BD6DF7C66B6}"/>
                </a:ext>
              </a:extLst>
            </p:cNvPr>
            <p:cNvGrpSpPr/>
            <p:nvPr/>
          </p:nvGrpSpPr>
          <p:grpSpPr>
            <a:xfrm>
              <a:off x="3033666" y="983805"/>
              <a:ext cx="5760852" cy="3892201"/>
              <a:chOff x="3550302" y="1212029"/>
              <a:chExt cx="5357596" cy="3671401"/>
            </a:xfrm>
          </p:grpSpPr>
          <p:grpSp>
            <p:nvGrpSpPr>
              <p:cNvPr id="73" name="Groupe 72">
                <a:extLst>
                  <a:ext uri="{FF2B5EF4-FFF2-40B4-BE49-F238E27FC236}">
                    <a16:creationId xmlns:a16="http://schemas.microsoft.com/office/drawing/2014/main" id="{6A14352C-3E8E-29D3-AC1D-717C3297E697}"/>
                  </a:ext>
                </a:extLst>
              </p:cNvPr>
              <p:cNvGrpSpPr/>
              <p:nvPr/>
            </p:nvGrpSpPr>
            <p:grpSpPr>
              <a:xfrm>
                <a:off x="3578019" y="1246765"/>
                <a:ext cx="5110812" cy="3495269"/>
                <a:chOff x="2375872" y="695708"/>
                <a:chExt cx="5904656" cy="4038177"/>
              </a:xfrm>
            </p:grpSpPr>
            <p:pic>
              <p:nvPicPr>
                <p:cNvPr id="79" name="Image 78">
                  <a:extLst>
                    <a:ext uri="{FF2B5EF4-FFF2-40B4-BE49-F238E27FC236}">
                      <a16:creationId xmlns:a16="http://schemas.microsoft.com/office/drawing/2014/main" id="{1FAC4C06-5CB1-6911-232F-E01762AB4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75872" y="695708"/>
                  <a:ext cx="5904656" cy="4038177"/>
                </a:xfrm>
                <a:prstGeom prst="rect">
                  <a:avLst/>
                </a:prstGeom>
              </p:spPr>
            </p:pic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447A9388-2EFC-8B22-E680-DD211E8127D0}"/>
                    </a:ext>
                  </a:extLst>
                </p:cNvPr>
                <p:cNvSpPr/>
                <p:nvPr/>
              </p:nvSpPr>
              <p:spPr>
                <a:xfrm>
                  <a:off x="4927793" y="2471420"/>
                  <a:ext cx="1126297" cy="1008380"/>
                </a:xfrm>
                <a:custGeom>
                  <a:avLst/>
                  <a:gdLst>
                    <a:gd name="connsiteX0" fmla="*/ 0 w 251460"/>
                    <a:gd name="connsiteY0" fmla="*/ 179070 h 255270"/>
                    <a:gd name="connsiteX1" fmla="*/ 68580 w 251460"/>
                    <a:gd name="connsiteY1" fmla="*/ 255270 h 255270"/>
                    <a:gd name="connsiteX2" fmla="*/ 251460 w 251460"/>
                    <a:gd name="connsiteY2" fmla="*/ 64770 h 255270"/>
                    <a:gd name="connsiteX3" fmla="*/ 190500 w 251460"/>
                    <a:gd name="connsiteY3" fmla="*/ 0 h 255270"/>
                    <a:gd name="connsiteX4" fmla="*/ 0 w 251460"/>
                    <a:gd name="connsiteY4" fmla="*/ 179070 h 255270"/>
                    <a:gd name="connsiteX0" fmla="*/ 581660 w 833120"/>
                    <a:gd name="connsiteY0" fmla="*/ 179070 h 976630"/>
                    <a:gd name="connsiteX1" fmla="*/ 0 w 833120"/>
                    <a:gd name="connsiteY1" fmla="*/ 976630 h 976630"/>
                    <a:gd name="connsiteX2" fmla="*/ 833120 w 833120"/>
                    <a:gd name="connsiteY2" fmla="*/ 64770 h 976630"/>
                    <a:gd name="connsiteX3" fmla="*/ 772160 w 833120"/>
                    <a:gd name="connsiteY3" fmla="*/ 0 h 976630"/>
                    <a:gd name="connsiteX4" fmla="*/ 581660 w 833120"/>
                    <a:gd name="connsiteY4" fmla="*/ 179070 h 976630"/>
                    <a:gd name="connsiteX0" fmla="*/ 0 w 977900"/>
                    <a:gd name="connsiteY0" fmla="*/ 915670 h 976630"/>
                    <a:gd name="connsiteX1" fmla="*/ 144780 w 977900"/>
                    <a:gd name="connsiteY1" fmla="*/ 976630 h 976630"/>
                    <a:gd name="connsiteX2" fmla="*/ 977900 w 977900"/>
                    <a:gd name="connsiteY2" fmla="*/ 64770 h 976630"/>
                    <a:gd name="connsiteX3" fmla="*/ 916940 w 977900"/>
                    <a:gd name="connsiteY3" fmla="*/ 0 h 976630"/>
                    <a:gd name="connsiteX4" fmla="*/ 0 w 977900"/>
                    <a:gd name="connsiteY4" fmla="*/ 915670 h 976630"/>
                    <a:gd name="connsiteX0" fmla="*/ 0 w 1678940"/>
                    <a:gd name="connsiteY0" fmla="*/ 1657350 h 1718310"/>
                    <a:gd name="connsiteX1" fmla="*/ 144780 w 1678940"/>
                    <a:gd name="connsiteY1" fmla="*/ 1718310 h 1718310"/>
                    <a:gd name="connsiteX2" fmla="*/ 977900 w 1678940"/>
                    <a:gd name="connsiteY2" fmla="*/ 806450 h 1718310"/>
                    <a:gd name="connsiteX3" fmla="*/ 1678940 w 1678940"/>
                    <a:gd name="connsiteY3" fmla="*/ 0 h 1718310"/>
                    <a:gd name="connsiteX4" fmla="*/ 0 w 1678940"/>
                    <a:gd name="connsiteY4" fmla="*/ 1657350 h 1718310"/>
                    <a:gd name="connsiteX0" fmla="*/ 0 w 1877060"/>
                    <a:gd name="connsiteY0" fmla="*/ 1739900 h 1800860"/>
                    <a:gd name="connsiteX1" fmla="*/ 144780 w 1877060"/>
                    <a:gd name="connsiteY1" fmla="*/ 1800860 h 1800860"/>
                    <a:gd name="connsiteX2" fmla="*/ 1877060 w 1877060"/>
                    <a:gd name="connsiteY2" fmla="*/ 0 h 1800860"/>
                    <a:gd name="connsiteX3" fmla="*/ 1678940 w 1877060"/>
                    <a:gd name="connsiteY3" fmla="*/ 82550 h 1800860"/>
                    <a:gd name="connsiteX4" fmla="*/ 0 w 1877060"/>
                    <a:gd name="connsiteY4" fmla="*/ 1739900 h 1800860"/>
                    <a:gd name="connsiteX0" fmla="*/ 0 w 1877060"/>
                    <a:gd name="connsiteY0" fmla="*/ 1739900 h 1800860"/>
                    <a:gd name="connsiteX1" fmla="*/ 144780 w 1877060"/>
                    <a:gd name="connsiteY1" fmla="*/ 1800860 h 1800860"/>
                    <a:gd name="connsiteX2" fmla="*/ 1877060 w 1877060"/>
                    <a:gd name="connsiteY2" fmla="*/ 0 h 1800860"/>
                    <a:gd name="connsiteX3" fmla="*/ 1785620 w 1877060"/>
                    <a:gd name="connsiteY3" fmla="*/ 16510 h 1800860"/>
                    <a:gd name="connsiteX4" fmla="*/ 0 w 1877060"/>
                    <a:gd name="connsiteY4" fmla="*/ 1739900 h 1800860"/>
                    <a:gd name="connsiteX0" fmla="*/ 0 w 1877060"/>
                    <a:gd name="connsiteY0" fmla="*/ 1739900 h 1739900"/>
                    <a:gd name="connsiteX1" fmla="*/ 889000 w 1877060"/>
                    <a:gd name="connsiteY1" fmla="*/ 1008380 h 1739900"/>
                    <a:gd name="connsiteX2" fmla="*/ 1877060 w 1877060"/>
                    <a:gd name="connsiteY2" fmla="*/ 0 h 1739900"/>
                    <a:gd name="connsiteX3" fmla="*/ 1785620 w 1877060"/>
                    <a:gd name="connsiteY3" fmla="*/ 16510 h 1739900"/>
                    <a:gd name="connsiteX4" fmla="*/ 0 w 1877060"/>
                    <a:gd name="connsiteY4" fmla="*/ 1739900 h 1739900"/>
                    <a:gd name="connsiteX0" fmla="*/ 0 w 1079500"/>
                    <a:gd name="connsiteY0" fmla="*/ 977900 h 1008380"/>
                    <a:gd name="connsiteX1" fmla="*/ 91440 w 1079500"/>
                    <a:gd name="connsiteY1" fmla="*/ 1008380 h 1008380"/>
                    <a:gd name="connsiteX2" fmla="*/ 1079500 w 1079500"/>
                    <a:gd name="connsiteY2" fmla="*/ 0 h 1008380"/>
                    <a:gd name="connsiteX3" fmla="*/ 988060 w 1079500"/>
                    <a:gd name="connsiteY3" fmla="*/ 16510 h 1008380"/>
                    <a:gd name="connsiteX4" fmla="*/ 0 w 1079500"/>
                    <a:gd name="connsiteY4" fmla="*/ 977900 h 1008380"/>
                    <a:gd name="connsiteX0" fmla="*/ 0 w 1126296"/>
                    <a:gd name="connsiteY0" fmla="*/ 996212 h 1008380"/>
                    <a:gd name="connsiteX1" fmla="*/ 138236 w 1126296"/>
                    <a:gd name="connsiteY1" fmla="*/ 1008380 h 1008380"/>
                    <a:gd name="connsiteX2" fmla="*/ 1126296 w 1126296"/>
                    <a:gd name="connsiteY2" fmla="*/ 0 h 1008380"/>
                    <a:gd name="connsiteX3" fmla="*/ 1034856 w 1126296"/>
                    <a:gd name="connsiteY3" fmla="*/ 16510 h 1008380"/>
                    <a:gd name="connsiteX4" fmla="*/ 0 w 1126296"/>
                    <a:gd name="connsiteY4" fmla="*/ 996212 h 1008380"/>
                    <a:gd name="connsiteX0" fmla="*/ 0 w 1126296"/>
                    <a:gd name="connsiteY0" fmla="*/ 996212 h 1008380"/>
                    <a:gd name="connsiteX1" fmla="*/ 138236 w 1126296"/>
                    <a:gd name="connsiteY1" fmla="*/ 1008380 h 1008380"/>
                    <a:gd name="connsiteX2" fmla="*/ 1126296 w 1126296"/>
                    <a:gd name="connsiteY2" fmla="*/ 0 h 1008380"/>
                    <a:gd name="connsiteX3" fmla="*/ 983990 w 1126296"/>
                    <a:gd name="connsiteY3" fmla="*/ 6337 h 1008380"/>
                    <a:gd name="connsiteX4" fmla="*/ 0 w 1126296"/>
                    <a:gd name="connsiteY4" fmla="*/ 996212 h 1008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6296" h="1008380">
                      <a:moveTo>
                        <a:pt x="0" y="996212"/>
                      </a:moveTo>
                      <a:lnTo>
                        <a:pt x="138236" y="1008380"/>
                      </a:lnTo>
                      <a:lnTo>
                        <a:pt x="1126296" y="0"/>
                      </a:lnTo>
                      <a:lnTo>
                        <a:pt x="983990" y="6337"/>
                      </a:lnTo>
                      <a:lnTo>
                        <a:pt x="0" y="996212"/>
                      </a:lnTo>
                      <a:close/>
                    </a:path>
                  </a:pathLst>
                </a:custGeom>
                <a:solidFill>
                  <a:srgbClr val="FFC000">
                    <a:alpha val="30196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74" name="Image 73">
                <a:extLst>
                  <a:ext uri="{FF2B5EF4-FFF2-40B4-BE49-F238E27FC236}">
                    <a16:creationId xmlns:a16="http://schemas.microsoft.com/office/drawing/2014/main" id="{45EF1A4F-85AB-B0C5-0979-C76FA5F2A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50302" y="1212029"/>
                <a:ext cx="5357596" cy="3671401"/>
              </a:xfrm>
              <a:prstGeom prst="rect">
                <a:avLst/>
              </a:prstGeom>
            </p:spPr>
          </p:pic>
        </p:grp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B3F78BA0-7C2C-0E81-91B5-D66C9A88B333}"/>
                </a:ext>
              </a:extLst>
            </p:cNvPr>
            <p:cNvSpPr/>
            <p:nvPr/>
          </p:nvSpPr>
          <p:spPr>
            <a:xfrm rot="21388950">
              <a:off x="5846785" y="3281242"/>
              <a:ext cx="739181" cy="694577"/>
            </a:xfrm>
            <a:custGeom>
              <a:avLst/>
              <a:gdLst>
                <a:gd name="connsiteX0" fmla="*/ 0 w 251460"/>
                <a:gd name="connsiteY0" fmla="*/ 179070 h 255270"/>
                <a:gd name="connsiteX1" fmla="*/ 68580 w 251460"/>
                <a:gd name="connsiteY1" fmla="*/ 255270 h 255270"/>
                <a:gd name="connsiteX2" fmla="*/ 251460 w 251460"/>
                <a:gd name="connsiteY2" fmla="*/ 64770 h 255270"/>
                <a:gd name="connsiteX3" fmla="*/ 190500 w 251460"/>
                <a:gd name="connsiteY3" fmla="*/ 0 h 255270"/>
                <a:gd name="connsiteX4" fmla="*/ 0 w 251460"/>
                <a:gd name="connsiteY4" fmla="*/ 179070 h 255270"/>
                <a:gd name="connsiteX0" fmla="*/ 581660 w 833120"/>
                <a:gd name="connsiteY0" fmla="*/ 179070 h 976630"/>
                <a:gd name="connsiteX1" fmla="*/ 0 w 833120"/>
                <a:gd name="connsiteY1" fmla="*/ 976630 h 976630"/>
                <a:gd name="connsiteX2" fmla="*/ 833120 w 833120"/>
                <a:gd name="connsiteY2" fmla="*/ 64770 h 976630"/>
                <a:gd name="connsiteX3" fmla="*/ 772160 w 833120"/>
                <a:gd name="connsiteY3" fmla="*/ 0 h 976630"/>
                <a:gd name="connsiteX4" fmla="*/ 581660 w 833120"/>
                <a:gd name="connsiteY4" fmla="*/ 179070 h 976630"/>
                <a:gd name="connsiteX0" fmla="*/ 0 w 977900"/>
                <a:gd name="connsiteY0" fmla="*/ 915670 h 976630"/>
                <a:gd name="connsiteX1" fmla="*/ 144780 w 977900"/>
                <a:gd name="connsiteY1" fmla="*/ 976630 h 976630"/>
                <a:gd name="connsiteX2" fmla="*/ 977900 w 977900"/>
                <a:gd name="connsiteY2" fmla="*/ 64770 h 976630"/>
                <a:gd name="connsiteX3" fmla="*/ 916940 w 977900"/>
                <a:gd name="connsiteY3" fmla="*/ 0 h 976630"/>
                <a:gd name="connsiteX4" fmla="*/ 0 w 977900"/>
                <a:gd name="connsiteY4" fmla="*/ 915670 h 976630"/>
                <a:gd name="connsiteX0" fmla="*/ 0 w 1678940"/>
                <a:gd name="connsiteY0" fmla="*/ 1657350 h 1718310"/>
                <a:gd name="connsiteX1" fmla="*/ 144780 w 1678940"/>
                <a:gd name="connsiteY1" fmla="*/ 1718310 h 1718310"/>
                <a:gd name="connsiteX2" fmla="*/ 977900 w 1678940"/>
                <a:gd name="connsiteY2" fmla="*/ 806450 h 1718310"/>
                <a:gd name="connsiteX3" fmla="*/ 1678940 w 1678940"/>
                <a:gd name="connsiteY3" fmla="*/ 0 h 1718310"/>
                <a:gd name="connsiteX4" fmla="*/ 0 w 1678940"/>
                <a:gd name="connsiteY4" fmla="*/ 1657350 h 1718310"/>
                <a:gd name="connsiteX0" fmla="*/ 0 w 1877060"/>
                <a:gd name="connsiteY0" fmla="*/ 1739900 h 1800860"/>
                <a:gd name="connsiteX1" fmla="*/ 144780 w 1877060"/>
                <a:gd name="connsiteY1" fmla="*/ 1800860 h 1800860"/>
                <a:gd name="connsiteX2" fmla="*/ 1877060 w 1877060"/>
                <a:gd name="connsiteY2" fmla="*/ 0 h 1800860"/>
                <a:gd name="connsiteX3" fmla="*/ 1678940 w 1877060"/>
                <a:gd name="connsiteY3" fmla="*/ 82550 h 1800860"/>
                <a:gd name="connsiteX4" fmla="*/ 0 w 1877060"/>
                <a:gd name="connsiteY4" fmla="*/ 1739900 h 1800860"/>
                <a:gd name="connsiteX0" fmla="*/ 0 w 1877060"/>
                <a:gd name="connsiteY0" fmla="*/ 1739900 h 1800860"/>
                <a:gd name="connsiteX1" fmla="*/ 144780 w 1877060"/>
                <a:gd name="connsiteY1" fmla="*/ 1800860 h 1800860"/>
                <a:gd name="connsiteX2" fmla="*/ 1877060 w 1877060"/>
                <a:gd name="connsiteY2" fmla="*/ 0 h 1800860"/>
                <a:gd name="connsiteX3" fmla="*/ 1785620 w 1877060"/>
                <a:gd name="connsiteY3" fmla="*/ 16510 h 1800860"/>
                <a:gd name="connsiteX4" fmla="*/ 0 w 1877060"/>
                <a:gd name="connsiteY4" fmla="*/ 1739900 h 1800860"/>
                <a:gd name="connsiteX0" fmla="*/ 0 w 1877060"/>
                <a:gd name="connsiteY0" fmla="*/ 1739900 h 1739900"/>
                <a:gd name="connsiteX1" fmla="*/ 889000 w 1877060"/>
                <a:gd name="connsiteY1" fmla="*/ 1008380 h 1739900"/>
                <a:gd name="connsiteX2" fmla="*/ 1877060 w 1877060"/>
                <a:gd name="connsiteY2" fmla="*/ 0 h 1739900"/>
                <a:gd name="connsiteX3" fmla="*/ 1785620 w 1877060"/>
                <a:gd name="connsiteY3" fmla="*/ 16510 h 1739900"/>
                <a:gd name="connsiteX4" fmla="*/ 0 w 1877060"/>
                <a:gd name="connsiteY4" fmla="*/ 1739900 h 1739900"/>
                <a:gd name="connsiteX0" fmla="*/ 0 w 1079500"/>
                <a:gd name="connsiteY0" fmla="*/ 977900 h 1008380"/>
                <a:gd name="connsiteX1" fmla="*/ 91440 w 1079500"/>
                <a:gd name="connsiteY1" fmla="*/ 1008380 h 1008380"/>
                <a:gd name="connsiteX2" fmla="*/ 1079500 w 1079500"/>
                <a:gd name="connsiteY2" fmla="*/ 0 h 1008380"/>
                <a:gd name="connsiteX3" fmla="*/ 988060 w 1079500"/>
                <a:gd name="connsiteY3" fmla="*/ 16510 h 1008380"/>
                <a:gd name="connsiteX4" fmla="*/ 0 w 1079500"/>
                <a:gd name="connsiteY4" fmla="*/ 977900 h 1008380"/>
                <a:gd name="connsiteX0" fmla="*/ 0 w 1126296"/>
                <a:gd name="connsiteY0" fmla="*/ 996212 h 1008380"/>
                <a:gd name="connsiteX1" fmla="*/ 138236 w 1126296"/>
                <a:gd name="connsiteY1" fmla="*/ 1008380 h 1008380"/>
                <a:gd name="connsiteX2" fmla="*/ 1126296 w 1126296"/>
                <a:gd name="connsiteY2" fmla="*/ 0 h 1008380"/>
                <a:gd name="connsiteX3" fmla="*/ 1034856 w 1126296"/>
                <a:gd name="connsiteY3" fmla="*/ 16510 h 1008380"/>
                <a:gd name="connsiteX4" fmla="*/ 0 w 1126296"/>
                <a:gd name="connsiteY4" fmla="*/ 996212 h 1008380"/>
                <a:gd name="connsiteX0" fmla="*/ 0 w 1126296"/>
                <a:gd name="connsiteY0" fmla="*/ 996212 h 1008380"/>
                <a:gd name="connsiteX1" fmla="*/ 138236 w 1126296"/>
                <a:gd name="connsiteY1" fmla="*/ 1008380 h 1008380"/>
                <a:gd name="connsiteX2" fmla="*/ 1126296 w 1126296"/>
                <a:gd name="connsiteY2" fmla="*/ 0 h 1008380"/>
                <a:gd name="connsiteX3" fmla="*/ 983990 w 1126296"/>
                <a:gd name="connsiteY3" fmla="*/ 6337 h 1008380"/>
                <a:gd name="connsiteX4" fmla="*/ 0 w 1126296"/>
                <a:gd name="connsiteY4" fmla="*/ 996212 h 1008380"/>
                <a:gd name="connsiteX0" fmla="*/ 0 w 1126296"/>
                <a:gd name="connsiteY0" fmla="*/ 996212 h 1058334"/>
                <a:gd name="connsiteX1" fmla="*/ 90688 w 1126296"/>
                <a:gd name="connsiteY1" fmla="*/ 1058334 h 1058334"/>
                <a:gd name="connsiteX2" fmla="*/ 1126296 w 1126296"/>
                <a:gd name="connsiteY2" fmla="*/ 0 h 1058334"/>
                <a:gd name="connsiteX3" fmla="*/ 983990 w 1126296"/>
                <a:gd name="connsiteY3" fmla="*/ 6337 h 1058334"/>
                <a:gd name="connsiteX4" fmla="*/ 0 w 1126296"/>
                <a:gd name="connsiteY4" fmla="*/ 996212 h 1058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6296" h="1058334">
                  <a:moveTo>
                    <a:pt x="0" y="996212"/>
                  </a:moveTo>
                  <a:lnTo>
                    <a:pt x="90688" y="1058334"/>
                  </a:lnTo>
                  <a:lnTo>
                    <a:pt x="1126296" y="0"/>
                  </a:lnTo>
                  <a:lnTo>
                    <a:pt x="983990" y="6337"/>
                  </a:lnTo>
                  <a:lnTo>
                    <a:pt x="0" y="996212"/>
                  </a:lnTo>
                  <a:close/>
                </a:path>
              </a:pathLst>
            </a:custGeom>
            <a:solidFill>
              <a:srgbClr val="FFC000">
                <a:alpha val="3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 descr="Une image contenant capture d’écran, Graphique, nombre, Rectangle&#10;&#10;Description générée automatiquement">
            <a:extLst>
              <a:ext uri="{FF2B5EF4-FFF2-40B4-BE49-F238E27FC236}">
                <a16:creationId xmlns:a16="http://schemas.microsoft.com/office/drawing/2014/main" id="{D968A311-59F3-1563-59AD-1B6EB2AD8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65" y="1370517"/>
            <a:ext cx="402410" cy="402410"/>
          </a:xfrm>
          <a:prstGeom prst="rect">
            <a:avLst/>
          </a:prstGeom>
        </p:spPr>
      </p:pic>
      <p:pic>
        <p:nvPicPr>
          <p:cNvPr id="4" name="Image 3" descr="Une image contenant Graphique, capture d’écran, cercle, Caractère coloré&#10;&#10;Description générée automatiquement">
            <a:extLst>
              <a:ext uri="{FF2B5EF4-FFF2-40B4-BE49-F238E27FC236}">
                <a16:creationId xmlns:a16="http://schemas.microsoft.com/office/drawing/2014/main" id="{D0C2805C-23C6-6711-A512-147BBAF18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" y="2040691"/>
            <a:ext cx="771522" cy="830870"/>
          </a:xfrm>
          <a:prstGeom prst="rect">
            <a:avLst/>
          </a:prstGeom>
        </p:spPr>
      </p:pic>
      <p:pic>
        <p:nvPicPr>
          <p:cNvPr id="5" name="Image 4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915516D3-8CC6-E882-463C-178AB948B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50" y="3497464"/>
            <a:ext cx="474641" cy="47464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298D923-CABD-EB8A-B4EC-28C14231C317}"/>
              </a:ext>
            </a:extLst>
          </p:cNvPr>
          <p:cNvSpPr txBox="1">
            <a:spLocks/>
          </p:cNvSpPr>
          <p:nvPr/>
        </p:nvSpPr>
        <p:spPr>
          <a:xfrm>
            <a:off x="569748" y="244410"/>
            <a:ext cx="1986027" cy="427492"/>
          </a:xfrm>
          <a:prstGeom prst="rect">
            <a:avLst/>
          </a:prstGeom>
          <a:noFill/>
        </p:spPr>
        <p:txBody>
          <a:bodyPr vert="horz" lIns="36000" tIns="0" rIns="36000" bIns="0" rtlCol="0" anchor="t">
            <a:noAutofit/>
          </a:bodyPr>
          <a:lstStyle>
            <a:lvl1pPr marL="0" indent="0" algn="ctr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70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Phase 2.2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1FC441-8A5D-72C4-FE09-7321C65C542E}"/>
              </a:ext>
            </a:extLst>
          </p:cNvPr>
          <p:cNvSpPr txBox="1"/>
          <p:nvPr/>
        </p:nvSpPr>
        <p:spPr>
          <a:xfrm>
            <a:off x="569748" y="470630"/>
            <a:ext cx="6984776" cy="508095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Raleway Black" panose="020B0A03030101060003" pitchFamily="34" charset="0"/>
              </a:rPr>
              <a:t>Travaux sur la route des Fusillés – Nanterre/Suresnes</a:t>
            </a:r>
            <a:endParaRPr lang="fr-FR" sz="2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862CE4-2993-33FC-641B-A30BDDD6428E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10/18</a:t>
            </a:r>
          </a:p>
        </p:txBody>
      </p:sp>
    </p:spTree>
    <p:extLst>
      <p:ext uri="{BB962C8B-B14F-4D97-AF65-F5344CB8AC3E}">
        <p14:creationId xmlns:p14="http://schemas.microsoft.com/office/powerpoint/2010/main" val="297497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DF1D7618-30EA-837C-848B-8F8DCC140F4E}"/>
              </a:ext>
            </a:extLst>
          </p:cNvPr>
          <p:cNvSpPr txBox="1"/>
          <p:nvPr/>
        </p:nvSpPr>
        <p:spPr>
          <a:xfrm>
            <a:off x="833637" y="1166648"/>
            <a:ext cx="3313950" cy="390439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 anchor="t">
            <a:noAutofit/>
          </a:bodyPr>
          <a:lstStyle/>
          <a:p>
            <a:r>
              <a:rPr lang="fr-FR" sz="1400" b="1" dirty="0"/>
              <a:t> </a:t>
            </a:r>
            <a:r>
              <a:rPr lang="fr-FR" sz="1400" b="1" dirty="0">
                <a:solidFill>
                  <a:schemeClr val="accent1"/>
                </a:solidFill>
              </a:rPr>
              <a:t>juillet 2025 à fin octobre 2025</a:t>
            </a:r>
          </a:p>
          <a:p>
            <a:endParaRPr lang="fr-FR" sz="1400" b="1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Travaux dans le carrefour 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Liberté-Plaideurs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Emprises mouvantes </a:t>
            </a:r>
            <a:r>
              <a:rPr lang="fr-FR" sz="1400" dirty="0">
                <a:solidFill>
                  <a:schemeClr val="accent1"/>
                </a:solidFill>
              </a:rPr>
              <a:t>dans le carrefour durant l’été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</a:t>
            </a:r>
            <a:r>
              <a:rPr lang="fr-FR" sz="1400" dirty="0">
                <a:solidFill>
                  <a:schemeClr val="accent1"/>
                </a:solidFill>
              </a:rPr>
              <a:t>Route des Fusillés de la Résistance </a:t>
            </a:r>
            <a:r>
              <a:rPr lang="fr-FR" sz="1400" b="1" dirty="0">
                <a:solidFill>
                  <a:schemeClr val="accent1"/>
                </a:solidFill>
              </a:rPr>
              <a:t>fermée dans le sens descendant </a:t>
            </a:r>
            <a:r>
              <a:rPr lang="fr-FR" sz="1400" dirty="0">
                <a:solidFill>
                  <a:schemeClr val="accent1"/>
                </a:solidFill>
              </a:rPr>
              <a:t>vers le rond-point des Bergères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</a:t>
            </a:r>
            <a:r>
              <a:rPr lang="fr-FR" sz="1400" dirty="0">
                <a:solidFill>
                  <a:schemeClr val="accent1"/>
                </a:solidFill>
              </a:rPr>
              <a:t>Certaines </a:t>
            </a:r>
            <a:r>
              <a:rPr lang="fr-FR" sz="1400" b="1" dirty="0">
                <a:solidFill>
                  <a:schemeClr val="accent1"/>
                </a:solidFill>
              </a:rPr>
              <a:t>rues </a:t>
            </a:r>
            <a:r>
              <a:rPr lang="fr-FR" sz="1400" dirty="0">
                <a:solidFill>
                  <a:schemeClr val="accent1"/>
                </a:solidFill>
              </a:rPr>
              <a:t>devront être </a:t>
            </a:r>
            <a:r>
              <a:rPr lang="fr-FR" sz="1400" b="1" dirty="0">
                <a:solidFill>
                  <a:schemeClr val="accent1"/>
                </a:solidFill>
              </a:rPr>
              <a:t>mises en sens unique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</a:t>
            </a:r>
            <a:r>
              <a:rPr lang="fr-FR" sz="1400" dirty="0">
                <a:solidFill>
                  <a:schemeClr val="accent1"/>
                </a:solidFill>
              </a:rPr>
              <a:t>La rue des Chênes sera </a:t>
            </a:r>
            <a:r>
              <a:rPr lang="fr-FR" sz="1400" b="1" dirty="0">
                <a:solidFill>
                  <a:schemeClr val="accent1"/>
                </a:solidFill>
              </a:rPr>
              <a:t>aménagée afin de fluidifier le trafic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94BFC904-87A1-A4F5-DD24-704E27984BB9}"/>
              </a:ext>
            </a:extLst>
          </p:cNvPr>
          <p:cNvGrpSpPr/>
          <p:nvPr/>
        </p:nvGrpSpPr>
        <p:grpSpPr>
          <a:xfrm>
            <a:off x="4456568" y="1421512"/>
            <a:ext cx="4489526" cy="3033256"/>
            <a:chOff x="3469454" y="1188565"/>
            <a:chExt cx="5351018" cy="3615305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4553D610-B454-BEC1-3C29-458E49032545}"/>
                </a:ext>
              </a:extLst>
            </p:cNvPr>
            <p:cNvGrpSpPr/>
            <p:nvPr/>
          </p:nvGrpSpPr>
          <p:grpSpPr>
            <a:xfrm>
              <a:off x="3469454" y="1188565"/>
              <a:ext cx="5351018" cy="3615305"/>
              <a:chOff x="3550302" y="1212029"/>
              <a:chExt cx="5357596" cy="3671401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C2850866-DC72-C0E0-3D23-412D201FC8A3}"/>
                  </a:ext>
                </a:extLst>
              </p:cNvPr>
              <p:cNvGrpSpPr/>
              <p:nvPr/>
            </p:nvGrpSpPr>
            <p:grpSpPr>
              <a:xfrm>
                <a:off x="3578019" y="1246765"/>
                <a:ext cx="5110812" cy="3495269"/>
                <a:chOff x="2375872" y="695708"/>
                <a:chExt cx="5904656" cy="4038177"/>
              </a:xfrm>
            </p:grpSpPr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485DADA6-498A-62F0-5937-4B1AE0CC37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375872" y="695708"/>
                  <a:ext cx="5904656" cy="4038177"/>
                </a:xfrm>
                <a:prstGeom prst="rect">
                  <a:avLst/>
                </a:prstGeom>
              </p:spPr>
            </p:pic>
            <p:sp>
              <p:nvSpPr>
                <p:cNvPr id="41" name="Forme libre : forme 40">
                  <a:extLst>
                    <a:ext uri="{FF2B5EF4-FFF2-40B4-BE49-F238E27FC236}">
                      <a16:creationId xmlns:a16="http://schemas.microsoft.com/office/drawing/2014/main" id="{687C1906-10EB-0A4C-99BA-48E1BE6CEF50}"/>
                    </a:ext>
                  </a:extLst>
                </p:cNvPr>
                <p:cNvSpPr/>
                <p:nvPr/>
              </p:nvSpPr>
              <p:spPr>
                <a:xfrm>
                  <a:off x="4927793" y="2471420"/>
                  <a:ext cx="1126297" cy="1008380"/>
                </a:xfrm>
                <a:custGeom>
                  <a:avLst/>
                  <a:gdLst>
                    <a:gd name="connsiteX0" fmla="*/ 0 w 251460"/>
                    <a:gd name="connsiteY0" fmla="*/ 179070 h 255270"/>
                    <a:gd name="connsiteX1" fmla="*/ 68580 w 251460"/>
                    <a:gd name="connsiteY1" fmla="*/ 255270 h 255270"/>
                    <a:gd name="connsiteX2" fmla="*/ 251460 w 251460"/>
                    <a:gd name="connsiteY2" fmla="*/ 64770 h 255270"/>
                    <a:gd name="connsiteX3" fmla="*/ 190500 w 251460"/>
                    <a:gd name="connsiteY3" fmla="*/ 0 h 255270"/>
                    <a:gd name="connsiteX4" fmla="*/ 0 w 251460"/>
                    <a:gd name="connsiteY4" fmla="*/ 179070 h 255270"/>
                    <a:gd name="connsiteX0" fmla="*/ 581660 w 833120"/>
                    <a:gd name="connsiteY0" fmla="*/ 179070 h 976630"/>
                    <a:gd name="connsiteX1" fmla="*/ 0 w 833120"/>
                    <a:gd name="connsiteY1" fmla="*/ 976630 h 976630"/>
                    <a:gd name="connsiteX2" fmla="*/ 833120 w 833120"/>
                    <a:gd name="connsiteY2" fmla="*/ 64770 h 976630"/>
                    <a:gd name="connsiteX3" fmla="*/ 772160 w 833120"/>
                    <a:gd name="connsiteY3" fmla="*/ 0 h 976630"/>
                    <a:gd name="connsiteX4" fmla="*/ 581660 w 833120"/>
                    <a:gd name="connsiteY4" fmla="*/ 179070 h 976630"/>
                    <a:gd name="connsiteX0" fmla="*/ 0 w 977900"/>
                    <a:gd name="connsiteY0" fmla="*/ 915670 h 976630"/>
                    <a:gd name="connsiteX1" fmla="*/ 144780 w 977900"/>
                    <a:gd name="connsiteY1" fmla="*/ 976630 h 976630"/>
                    <a:gd name="connsiteX2" fmla="*/ 977900 w 977900"/>
                    <a:gd name="connsiteY2" fmla="*/ 64770 h 976630"/>
                    <a:gd name="connsiteX3" fmla="*/ 916940 w 977900"/>
                    <a:gd name="connsiteY3" fmla="*/ 0 h 976630"/>
                    <a:gd name="connsiteX4" fmla="*/ 0 w 977900"/>
                    <a:gd name="connsiteY4" fmla="*/ 915670 h 976630"/>
                    <a:gd name="connsiteX0" fmla="*/ 0 w 1678940"/>
                    <a:gd name="connsiteY0" fmla="*/ 1657350 h 1718310"/>
                    <a:gd name="connsiteX1" fmla="*/ 144780 w 1678940"/>
                    <a:gd name="connsiteY1" fmla="*/ 1718310 h 1718310"/>
                    <a:gd name="connsiteX2" fmla="*/ 977900 w 1678940"/>
                    <a:gd name="connsiteY2" fmla="*/ 806450 h 1718310"/>
                    <a:gd name="connsiteX3" fmla="*/ 1678940 w 1678940"/>
                    <a:gd name="connsiteY3" fmla="*/ 0 h 1718310"/>
                    <a:gd name="connsiteX4" fmla="*/ 0 w 1678940"/>
                    <a:gd name="connsiteY4" fmla="*/ 1657350 h 1718310"/>
                    <a:gd name="connsiteX0" fmla="*/ 0 w 1877060"/>
                    <a:gd name="connsiteY0" fmla="*/ 1739900 h 1800860"/>
                    <a:gd name="connsiteX1" fmla="*/ 144780 w 1877060"/>
                    <a:gd name="connsiteY1" fmla="*/ 1800860 h 1800860"/>
                    <a:gd name="connsiteX2" fmla="*/ 1877060 w 1877060"/>
                    <a:gd name="connsiteY2" fmla="*/ 0 h 1800860"/>
                    <a:gd name="connsiteX3" fmla="*/ 1678940 w 1877060"/>
                    <a:gd name="connsiteY3" fmla="*/ 82550 h 1800860"/>
                    <a:gd name="connsiteX4" fmla="*/ 0 w 1877060"/>
                    <a:gd name="connsiteY4" fmla="*/ 1739900 h 1800860"/>
                    <a:gd name="connsiteX0" fmla="*/ 0 w 1877060"/>
                    <a:gd name="connsiteY0" fmla="*/ 1739900 h 1800860"/>
                    <a:gd name="connsiteX1" fmla="*/ 144780 w 1877060"/>
                    <a:gd name="connsiteY1" fmla="*/ 1800860 h 1800860"/>
                    <a:gd name="connsiteX2" fmla="*/ 1877060 w 1877060"/>
                    <a:gd name="connsiteY2" fmla="*/ 0 h 1800860"/>
                    <a:gd name="connsiteX3" fmla="*/ 1785620 w 1877060"/>
                    <a:gd name="connsiteY3" fmla="*/ 16510 h 1800860"/>
                    <a:gd name="connsiteX4" fmla="*/ 0 w 1877060"/>
                    <a:gd name="connsiteY4" fmla="*/ 1739900 h 1800860"/>
                    <a:gd name="connsiteX0" fmla="*/ 0 w 1877060"/>
                    <a:gd name="connsiteY0" fmla="*/ 1739900 h 1739900"/>
                    <a:gd name="connsiteX1" fmla="*/ 889000 w 1877060"/>
                    <a:gd name="connsiteY1" fmla="*/ 1008380 h 1739900"/>
                    <a:gd name="connsiteX2" fmla="*/ 1877060 w 1877060"/>
                    <a:gd name="connsiteY2" fmla="*/ 0 h 1739900"/>
                    <a:gd name="connsiteX3" fmla="*/ 1785620 w 1877060"/>
                    <a:gd name="connsiteY3" fmla="*/ 16510 h 1739900"/>
                    <a:gd name="connsiteX4" fmla="*/ 0 w 1877060"/>
                    <a:gd name="connsiteY4" fmla="*/ 1739900 h 1739900"/>
                    <a:gd name="connsiteX0" fmla="*/ 0 w 1079500"/>
                    <a:gd name="connsiteY0" fmla="*/ 977900 h 1008380"/>
                    <a:gd name="connsiteX1" fmla="*/ 91440 w 1079500"/>
                    <a:gd name="connsiteY1" fmla="*/ 1008380 h 1008380"/>
                    <a:gd name="connsiteX2" fmla="*/ 1079500 w 1079500"/>
                    <a:gd name="connsiteY2" fmla="*/ 0 h 1008380"/>
                    <a:gd name="connsiteX3" fmla="*/ 988060 w 1079500"/>
                    <a:gd name="connsiteY3" fmla="*/ 16510 h 1008380"/>
                    <a:gd name="connsiteX4" fmla="*/ 0 w 1079500"/>
                    <a:gd name="connsiteY4" fmla="*/ 977900 h 1008380"/>
                    <a:gd name="connsiteX0" fmla="*/ 0 w 1126296"/>
                    <a:gd name="connsiteY0" fmla="*/ 996212 h 1008380"/>
                    <a:gd name="connsiteX1" fmla="*/ 138236 w 1126296"/>
                    <a:gd name="connsiteY1" fmla="*/ 1008380 h 1008380"/>
                    <a:gd name="connsiteX2" fmla="*/ 1126296 w 1126296"/>
                    <a:gd name="connsiteY2" fmla="*/ 0 h 1008380"/>
                    <a:gd name="connsiteX3" fmla="*/ 1034856 w 1126296"/>
                    <a:gd name="connsiteY3" fmla="*/ 16510 h 1008380"/>
                    <a:gd name="connsiteX4" fmla="*/ 0 w 1126296"/>
                    <a:gd name="connsiteY4" fmla="*/ 996212 h 1008380"/>
                    <a:gd name="connsiteX0" fmla="*/ 0 w 1126296"/>
                    <a:gd name="connsiteY0" fmla="*/ 996212 h 1008380"/>
                    <a:gd name="connsiteX1" fmla="*/ 138236 w 1126296"/>
                    <a:gd name="connsiteY1" fmla="*/ 1008380 h 1008380"/>
                    <a:gd name="connsiteX2" fmla="*/ 1126296 w 1126296"/>
                    <a:gd name="connsiteY2" fmla="*/ 0 h 1008380"/>
                    <a:gd name="connsiteX3" fmla="*/ 983990 w 1126296"/>
                    <a:gd name="connsiteY3" fmla="*/ 6337 h 1008380"/>
                    <a:gd name="connsiteX4" fmla="*/ 0 w 1126296"/>
                    <a:gd name="connsiteY4" fmla="*/ 996212 h 1008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6296" h="1008380">
                      <a:moveTo>
                        <a:pt x="0" y="996212"/>
                      </a:moveTo>
                      <a:lnTo>
                        <a:pt x="138236" y="1008380"/>
                      </a:lnTo>
                      <a:lnTo>
                        <a:pt x="1126296" y="0"/>
                      </a:lnTo>
                      <a:lnTo>
                        <a:pt x="983990" y="6337"/>
                      </a:lnTo>
                      <a:lnTo>
                        <a:pt x="0" y="996212"/>
                      </a:lnTo>
                      <a:close/>
                    </a:path>
                  </a:pathLst>
                </a:custGeom>
                <a:solidFill>
                  <a:srgbClr val="FFC000">
                    <a:alpha val="30196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39709924-90D2-78D7-2CB2-C75687501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50302" y="1212029"/>
                <a:ext cx="5357596" cy="3671401"/>
              </a:xfrm>
              <a:prstGeom prst="rect">
                <a:avLst/>
              </a:prstGeom>
            </p:spPr>
          </p:pic>
        </p:grp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3825401-9174-FDA7-AD6E-594205E9AECF}"/>
                </a:ext>
              </a:extLst>
            </p:cNvPr>
            <p:cNvSpPr/>
            <p:nvPr/>
          </p:nvSpPr>
          <p:spPr>
            <a:xfrm>
              <a:off x="6531769" y="2870992"/>
              <a:ext cx="563563" cy="586581"/>
            </a:xfrm>
            <a:custGeom>
              <a:avLst/>
              <a:gdLst>
                <a:gd name="connsiteX0" fmla="*/ 76200 w 423862"/>
                <a:gd name="connsiteY0" fmla="*/ 42863 h 383382"/>
                <a:gd name="connsiteX1" fmla="*/ 250031 w 423862"/>
                <a:gd name="connsiteY1" fmla="*/ 0 h 383382"/>
                <a:gd name="connsiteX2" fmla="*/ 416719 w 423862"/>
                <a:gd name="connsiteY2" fmla="*/ 128588 h 383382"/>
                <a:gd name="connsiteX3" fmla="*/ 423862 w 423862"/>
                <a:gd name="connsiteY3" fmla="*/ 259557 h 383382"/>
                <a:gd name="connsiteX4" fmla="*/ 264319 w 423862"/>
                <a:gd name="connsiteY4" fmla="*/ 383382 h 383382"/>
                <a:gd name="connsiteX5" fmla="*/ 97631 w 423862"/>
                <a:gd name="connsiteY5" fmla="*/ 378619 h 383382"/>
                <a:gd name="connsiteX6" fmla="*/ 0 w 423862"/>
                <a:gd name="connsiteY6" fmla="*/ 295275 h 383382"/>
                <a:gd name="connsiteX7" fmla="*/ 28575 w 423862"/>
                <a:gd name="connsiteY7" fmla="*/ 109538 h 383382"/>
                <a:gd name="connsiteX8" fmla="*/ 76200 w 423862"/>
                <a:gd name="connsiteY8" fmla="*/ 42863 h 383382"/>
                <a:gd name="connsiteX0" fmla="*/ 76200 w 423862"/>
                <a:gd name="connsiteY0" fmla="*/ 178594 h 519113"/>
                <a:gd name="connsiteX1" fmla="*/ 361950 w 423862"/>
                <a:gd name="connsiteY1" fmla="*/ 0 h 519113"/>
                <a:gd name="connsiteX2" fmla="*/ 416719 w 423862"/>
                <a:gd name="connsiteY2" fmla="*/ 264319 h 519113"/>
                <a:gd name="connsiteX3" fmla="*/ 423862 w 423862"/>
                <a:gd name="connsiteY3" fmla="*/ 395288 h 519113"/>
                <a:gd name="connsiteX4" fmla="*/ 264319 w 423862"/>
                <a:gd name="connsiteY4" fmla="*/ 519113 h 519113"/>
                <a:gd name="connsiteX5" fmla="*/ 97631 w 423862"/>
                <a:gd name="connsiteY5" fmla="*/ 514350 h 519113"/>
                <a:gd name="connsiteX6" fmla="*/ 0 w 423862"/>
                <a:gd name="connsiteY6" fmla="*/ 431006 h 519113"/>
                <a:gd name="connsiteX7" fmla="*/ 28575 w 423862"/>
                <a:gd name="connsiteY7" fmla="*/ 245269 h 519113"/>
                <a:gd name="connsiteX8" fmla="*/ 76200 w 423862"/>
                <a:gd name="connsiteY8" fmla="*/ 178594 h 519113"/>
                <a:gd name="connsiteX0" fmla="*/ 76200 w 557213"/>
                <a:gd name="connsiteY0" fmla="*/ 178594 h 519113"/>
                <a:gd name="connsiteX1" fmla="*/ 361950 w 557213"/>
                <a:gd name="connsiteY1" fmla="*/ 0 h 519113"/>
                <a:gd name="connsiteX2" fmla="*/ 557213 w 557213"/>
                <a:gd name="connsiteY2" fmla="*/ 90488 h 519113"/>
                <a:gd name="connsiteX3" fmla="*/ 423862 w 557213"/>
                <a:gd name="connsiteY3" fmla="*/ 395288 h 519113"/>
                <a:gd name="connsiteX4" fmla="*/ 264319 w 557213"/>
                <a:gd name="connsiteY4" fmla="*/ 519113 h 519113"/>
                <a:gd name="connsiteX5" fmla="*/ 97631 w 557213"/>
                <a:gd name="connsiteY5" fmla="*/ 514350 h 519113"/>
                <a:gd name="connsiteX6" fmla="*/ 0 w 557213"/>
                <a:gd name="connsiteY6" fmla="*/ 431006 h 519113"/>
                <a:gd name="connsiteX7" fmla="*/ 28575 w 557213"/>
                <a:gd name="connsiteY7" fmla="*/ 245269 h 519113"/>
                <a:gd name="connsiteX8" fmla="*/ 76200 w 557213"/>
                <a:gd name="connsiteY8" fmla="*/ 178594 h 519113"/>
                <a:gd name="connsiteX0" fmla="*/ 76200 w 557213"/>
                <a:gd name="connsiteY0" fmla="*/ 200025 h 540544"/>
                <a:gd name="connsiteX1" fmla="*/ 395288 w 557213"/>
                <a:gd name="connsiteY1" fmla="*/ 0 h 540544"/>
                <a:gd name="connsiteX2" fmla="*/ 557213 w 557213"/>
                <a:gd name="connsiteY2" fmla="*/ 111919 h 540544"/>
                <a:gd name="connsiteX3" fmla="*/ 423862 w 557213"/>
                <a:gd name="connsiteY3" fmla="*/ 416719 h 540544"/>
                <a:gd name="connsiteX4" fmla="*/ 264319 w 557213"/>
                <a:gd name="connsiteY4" fmla="*/ 540544 h 540544"/>
                <a:gd name="connsiteX5" fmla="*/ 97631 w 557213"/>
                <a:gd name="connsiteY5" fmla="*/ 535781 h 540544"/>
                <a:gd name="connsiteX6" fmla="*/ 0 w 557213"/>
                <a:gd name="connsiteY6" fmla="*/ 452437 h 540544"/>
                <a:gd name="connsiteX7" fmla="*/ 28575 w 557213"/>
                <a:gd name="connsiteY7" fmla="*/ 266700 h 540544"/>
                <a:gd name="connsiteX8" fmla="*/ 76200 w 557213"/>
                <a:gd name="connsiteY8" fmla="*/ 200025 h 540544"/>
                <a:gd name="connsiteX0" fmla="*/ 184150 w 557213"/>
                <a:gd name="connsiteY0" fmla="*/ 161925 h 540544"/>
                <a:gd name="connsiteX1" fmla="*/ 395288 w 557213"/>
                <a:gd name="connsiteY1" fmla="*/ 0 h 540544"/>
                <a:gd name="connsiteX2" fmla="*/ 557213 w 557213"/>
                <a:gd name="connsiteY2" fmla="*/ 111919 h 540544"/>
                <a:gd name="connsiteX3" fmla="*/ 423862 w 557213"/>
                <a:gd name="connsiteY3" fmla="*/ 416719 h 540544"/>
                <a:gd name="connsiteX4" fmla="*/ 264319 w 557213"/>
                <a:gd name="connsiteY4" fmla="*/ 540544 h 540544"/>
                <a:gd name="connsiteX5" fmla="*/ 97631 w 557213"/>
                <a:gd name="connsiteY5" fmla="*/ 535781 h 540544"/>
                <a:gd name="connsiteX6" fmla="*/ 0 w 557213"/>
                <a:gd name="connsiteY6" fmla="*/ 452437 h 540544"/>
                <a:gd name="connsiteX7" fmla="*/ 28575 w 557213"/>
                <a:gd name="connsiteY7" fmla="*/ 266700 h 540544"/>
                <a:gd name="connsiteX8" fmla="*/ 184150 w 557213"/>
                <a:gd name="connsiteY8" fmla="*/ 161925 h 540544"/>
                <a:gd name="connsiteX0" fmla="*/ 28575 w 557213"/>
                <a:gd name="connsiteY0" fmla="*/ 266700 h 540544"/>
                <a:gd name="connsiteX1" fmla="*/ 395288 w 557213"/>
                <a:gd name="connsiteY1" fmla="*/ 0 h 540544"/>
                <a:gd name="connsiteX2" fmla="*/ 557213 w 557213"/>
                <a:gd name="connsiteY2" fmla="*/ 111919 h 540544"/>
                <a:gd name="connsiteX3" fmla="*/ 423862 w 557213"/>
                <a:gd name="connsiteY3" fmla="*/ 416719 h 540544"/>
                <a:gd name="connsiteX4" fmla="*/ 264319 w 557213"/>
                <a:gd name="connsiteY4" fmla="*/ 540544 h 540544"/>
                <a:gd name="connsiteX5" fmla="*/ 97631 w 557213"/>
                <a:gd name="connsiteY5" fmla="*/ 535781 h 540544"/>
                <a:gd name="connsiteX6" fmla="*/ 0 w 557213"/>
                <a:gd name="connsiteY6" fmla="*/ 452437 h 540544"/>
                <a:gd name="connsiteX7" fmla="*/ 28575 w 557213"/>
                <a:gd name="connsiteY7" fmla="*/ 266700 h 540544"/>
                <a:gd name="connsiteX0" fmla="*/ 0 w 557213"/>
                <a:gd name="connsiteY0" fmla="*/ 452437 h 540544"/>
                <a:gd name="connsiteX1" fmla="*/ 395288 w 557213"/>
                <a:gd name="connsiteY1" fmla="*/ 0 h 540544"/>
                <a:gd name="connsiteX2" fmla="*/ 557213 w 557213"/>
                <a:gd name="connsiteY2" fmla="*/ 111919 h 540544"/>
                <a:gd name="connsiteX3" fmla="*/ 423862 w 557213"/>
                <a:gd name="connsiteY3" fmla="*/ 416719 h 540544"/>
                <a:gd name="connsiteX4" fmla="*/ 264319 w 557213"/>
                <a:gd name="connsiteY4" fmla="*/ 540544 h 540544"/>
                <a:gd name="connsiteX5" fmla="*/ 97631 w 557213"/>
                <a:gd name="connsiteY5" fmla="*/ 535781 h 540544"/>
                <a:gd name="connsiteX6" fmla="*/ 0 w 557213"/>
                <a:gd name="connsiteY6" fmla="*/ 452437 h 540544"/>
                <a:gd name="connsiteX0" fmla="*/ 0 w 557213"/>
                <a:gd name="connsiteY0" fmla="*/ 452437 h 535781"/>
                <a:gd name="connsiteX1" fmla="*/ 395288 w 557213"/>
                <a:gd name="connsiteY1" fmla="*/ 0 h 535781"/>
                <a:gd name="connsiteX2" fmla="*/ 557213 w 557213"/>
                <a:gd name="connsiteY2" fmla="*/ 111919 h 535781"/>
                <a:gd name="connsiteX3" fmla="*/ 423862 w 557213"/>
                <a:gd name="connsiteY3" fmla="*/ 416719 h 535781"/>
                <a:gd name="connsiteX4" fmla="*/ 97631 w 557213"/>
                <a:gd name="connsiteY4" fmla="*/ 535781 h 535781"/>
                <a:gd name="connsiteX5" fmla="*/ 0 w 557213"/>
                <a:gd name="connsiteY5" fmla="*/ 452437 h 535781"/>
                <a:gd name="connsiteX0" fmla="*/ 0 w 557213"/>
                <a:gd name="connsiteY0" fmla="*/ 452437 h 535781"/>
                <a:gd name="connsiteX1" fmla="*/ 395288 w 557213"/>
                <a:gd name="connsiteY1" fmla="*/ 0 h 535781"/>
                <a:gd name="connsiteX2" fmla="*/ 557213 w 557213"/>
                <a:gd name="connsiteY2" fmla="*/ 111919 h 535781"/>
                <a:gd name="connsiteX3" fmla="*/ 97631 w 557213"/>
                <a:gd name="connsiteY3" fmla="*/ 535781 h 535781"/>
                <a:gd name="connsiteX4" fmla="*/ 0 w 557213"/>
                <a:gd name="connsiteY4" fmla="*/ 452437 h 535781"/>
                <a:gd name="connsiteX0" fmla="*/ 0 w 576263"/>
                <a:gd name="connsiteY0" fmla="*/ 452437 h 535781"/>
                <a:gd name="connsiteX1" fmla="*/ 395288 w 576263"/>
                <a:gd name="connsiteY1" fmla="*/ 0 h 535781"/>
                <a:gd name="connsiteX2" fmla="*/ 576263 w 576263"/>
                <a:gd name="connsiteY2" fmla="*/ 92869 h 535781"/>
                <a:gd name="connsiteX3" fmla="*/ 97631 w 576263"/>
                <a:gd name="connsiteY3" fmla="*/ 535781 h 535781"/>
                <a:gd name="connsiteX4" fmla="*/ 0 w 576263"/>
                <a:gd name="connsiteY4" fmla="*/ 452437 h 535781"/>
                <a:gd name="connsiteX0" fmla="*/ 0 w 576263"/>
                <a:gd name="connsiteY0" fmla="*/ 452437 h 554831"/>
                <a:gd name="connsiteX1" fmla="*/ 395288 w 576263"/>
                <a:gd name="connsiteY1" fmla="*/ 0 h 554831"/>
                <a:gd name="connsiteX2" fmla="*/ 576263 w 576263"/>
                <a:gd name="connsiteY2" fmla="*/ 92869 h 554831"/>
                <a:gd name="connsiteX3" fmla="*/ 167481 w 576263"/>
                <a:gd name="connsiteY3" fmla="*/ 554831 h 554831"/>
                <a:gd name="connsiteX4" fmla="*/ 0 w 576263"/>
                <a:gd name="connsiteY4" fmla="*/ 452437 h 554831"/>
                <a:gd name="connsiteX0" fmla="*/ 0 w 576263"/>
                <a:gd name="connsiteY0" fmla="*/ 484187 h 586581"/>
                <a:gd name="connsiteX1" fmla="*/ 420688 w 576263"/>
                <a:gd name="connsiteY1" fmla="*/ 0 h 586581"/>
                <a:gd name="connsiteX2" fmla="*/ 576263 w 576263"/>
                <a:gd name="connsiteY2" fmla="*/ 124619 h 586581"/>
                <a:gd name="connsiteX3" fmla="*/ 167481 w 576263"/>
                <a:gd name="connsiteY3" fmla="*/ 586581 h 586581"/>
                <a:gd name="connsiteX4" fmla="*/ 0 w 576263"/>
                <a:gd name="connsiteY4" fmla="*/ 484187 h 586581"/>
                <a:gd name="connsiteX0" fmla="*/ 0 w 563563"/>
                <a:gd name="connsiteY0" fmla="*/ 484187 h 586581"/>
                <a:gd name="connsiteX1" fmla="*/ 420688 w 563563"/>
                <a:gd name="connsiteY1" fmla="*/ 0 h 586581"/>
                <a:gd name="connsiteX2" fmla="*/ 563563 w 563563"/>
                <a:gd name="connsiteY2" fmla="*/ 124619 h 586581"/>
                <a:gd name="connsiteX3" fmla="*/ 167481 w 563563"/>
                <a:gd name="connsiteY3" fmla="*/ 586581 h 586581"/>
                <a:gd name="connsiteX4" fmla="*/ 0 w 563563"/>
                <a:gd name="connsiteY4" fmla="*/ 484187 h 58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563" h="586581">
                  <a:moveTo>
                    <a:pt x="0" y="484187"/>
                  </a:moveTo>
                  <a:lnTo>
                    <a:pt x="420688" y="0"/>
                  </a:lnTo>
                  <a:lnTo>
                    <a:pt x="563563" y="124619"/>
                  </a:lnTo>
                  <a:lnTo>
                    <a:pt x="167481" y="586581"/>
                  </a:lnTo>
                  <a:lnTo>
                    <a:pt x="0" y="484187"/>
                  </a:lnTo>
                  <a:close/>
                </a:path>
              </a:pathLst>
            </a:custGeom>
            <a:solidFill>
              <a:srgbClr val="FFC000">
                <a:alpha val="3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0EF587A-EDDD-47B3-0F38-543BCB3DCDA4}"/>
              </a:ext>
            </a:extLst>
          </p:cNvPr>
          <p:cNvSpPr txBox="1">
            <a:spLocks/>
          </p:cNvSpPr>
          <p:nvPr/>
        </p:nvSpPr>
        <p:spPr>
          <a:xfrm>
            <a:off x="569748" y="244410"/>
            <a:ext cx="2418076" cy="427492"/>
          </a:xfrm>
          <a:prstGeom prst="rect">
            <a:avLst/>
          </a:prstGeom>
          <a:noFill/>
        </p:spPr>
        <p:txBody>
          <a:bodyPr vert="horz" lIns="36000" tIns="0" rIns="36000" bIns="0" rtlCol="0" anchor="t">
            <a:noAutofit/>
          </a:bodyPr>
          <a:lstStyle>
            <a:lvl1pPr marL="0" indent="0" algn="ctr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70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Phase 3 </a:t>
            </a:r>
            <a:r>
              <a:rPr lang="fr-FR" sz="2400" cap="none" dirty="0">
                <a:solidFill>
                  <a:schemeClr val="accent1"/>
                </a:solidFill>
                <a:latin typeface="Raleway Black" panose="020B0A03030101060003" pitchFamily="34" charset="0"/>
              </a:rPr>
              <a:t>et</a:t>
            </a:r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 4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61C814-85C1-05E6-CA6C-1E7812BCD29F}"/>
              </a:ext>
            </a:extLst>
          </p:cNvPr>
          <p:cNvSpPr txBox="1"/>
          <p:nvPr/>
        </p:nvSpPr>
        <p:spPr>
          <a:xfrm>
            <a:off x="569747" y="470630"/>
            <a:ext cx="8376347" cy="508095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Raleway Black" panose="020B0A03030101060003" pitchFamily="34" charset="0"/>
              </a:rPr>
              <a:t>Travaux sur le carrefour Liberté / Plaideurs – Nanterre/Suresnes</a:t>
            </a:r>
            <a:endParaRPr lang="fr-FR" sz="2000" dirty="0"/>
          </a:p>
        </p:txBody>
      </p:sp>
      <p:pic>
        <p:nvPicPr>
          <p:cNvPr id="7" name="Image 6" descr="Une image contenant capture d’écran, Graphique, nombre, Rectangle&#10;&#10;Description générée automatiquement">
            <a:extLst>
              <a:ext uri="{FF2B5EF4-FFF2-40B4-BE49-F238E27FC236}">
                <a16:creationId xmlns:a16="http://schemas.microsoft.com/office/drawing/2014/main" id="{F07522CD-FC2A-208A-42A1-28F151BDA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43" y="1008915"/>
            <a:ext cx="357317" cy="357317"/>
          </a:xfrm>
          <a:prstGeom prst="rect">
            <a:avLst/>
          </a:prstGeom>
        </p:spPr>
      </p:pic>
      <p:pic>
        <p:nvPicPr>
          <p:cNvPr id="8" name="Image 7" descr="Une image contenant Graphique, capture d’écran, cercle, Caractère coloré&#10;&#10;Description générée automatiquement">
            <a:extLst>
              <a:ext uri="{FF2B5EF4-FFF2-40B4-BE49-F238E27FC236}">
                <a16:creationId xmlns:a16="http://schemas.microsoft.com/office/drawing/2014/main" id="{B266E229-FCC7-2A44-30BB-C18759D8F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002" y="1402306"/>
            <a:ext cx="771522" cy="830870"/>
          </a:xfrm>
          <a:prstGeom prst="rect">
            <a:avLst/>
          </a:prstGeom>
        </p:spPr>
      </p:pic>
      <p:pic>
        <p:nvPicPr>
          <p:cNvPr id="9" name="Image 8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0C0210E6-5576-9CEB-07E0-2F0917895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82" y="3142005"/>
            <a:ext cx="474641" cy="474641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6561BC8-EA33-5814-2860-6A6CAC3F8EA0}"/>
              </a:ext>
            </a:extLst>
          </p:cNvPr>
          <p:cNvCxnSpPr/>
          <p:nvPr/>
        </p:nvCxnSpPr>
        <p:spPr>
          <a:xfrm>
            <a:off x="747520" y="2269250"/>
            <a:ext cx="0" cy="246274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721C5B8B-20D9-FE6C-0F3B-F8841A58CE90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11/18</a:t>
            </a:r>
          </a:p>
        </p:txBody>
      </p:sp>
    </p:spTree>
    <p:extLst>
      <p:ext uri="{BB962C8B-B14F-4D97-AF65-F5344CB8AC3E}">
        <p14:creationId xmlns:p14="http://schemas.microsoft.com/office/powerpoint/2010/main" val="292426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r:link="rId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EAC260-7C53-D4BF-DF60-14FDA4F521DD}"/>
              </a:ext>
            </a:extLst>
          </p:cNvPr>
          <p:cNvSpPr txBox="1"/>
          <p:nvPr/>
        </p:nvSpPr>
        <p:spPr>
          <a:xfrm>
            <a:off x="734325" y="1316099"/>
            <a:ext cx="3680312" cy="3834167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 anchor="t">
            <a:no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Octobre 2025 à début 2027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Travaux sur la voie descendante 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de la route des Fusillés de la Résistance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</a:t>
            </a:r>
            <a:r>
              <a:rPr lang="fr-FR" sz="1400" dirty="0">
                <a:solidFill>
                  <a:schemeClr val="accent1"/>
                </a:solidFill>
              </a:rPr>
              <a:t>Le sens montant de la route des </a:t>
            </a:r>
          </a:p>
          <a:p>
            <a:r>
              <a:rPr lang="fr-FR" sz="1400" dirty="0">
                <a:solidFill>
                  <a:schemeClr val="accent1"/>
                </a:solidFill>
              </a:rPr>
              <a:t>Fusillés de la Résistance </a:t>
            </a:r>
            <a:r>
              <a:rPr lang="fr-FR" sz="1400" b="1" dirty="0">
                <a:solidFill>
                  <a:schemeClr val="accent1"/>
                </a:solidFill>
              </a:rPr>
              <a:t>est conservé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</a:t>
            </a:r>
            <a:r>
              <a:rPr lang="fr-FR" sz="1400" dirty="0">
                <a:solidFill>
                  <a:schemeClr val="accent1"/>
                </a:solidFill>
              </a:rPr>
              <a:t>Chantier mobile </a:t>
            </a:r>
            <a:r>
              <a:rPr lang="fr-FR" sz="1400" b="1" dirty="0">
                <a:solidFill>
                  <a:schemeClr val="accent1"/>
                </a:solidFill>
              </a:rPr>
              <a:t>mobilisant une voie 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de circulation et de stationnement. 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 La voie montante est conservée </a:t>
            </a:r>
            <a:r>
              <a:rPr lang="fr-FR" sz="1400" dirty="0">
                <a:solidFill>
                  <a:schemeClr val="accent1"/>
                </a:solidFill>
              </a:rPr>
              <a:t>à la circulation pour les véhicules légers.</a:t>
            </a: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r>
              <a:rPr lang="fr-FR" sz="1400" b="1" dirty="0">
                <a:solidFill>
                  <a:schemeClr val="accent1"/>
                </a:solidFill>
              </a:rPr>
              <a:t>•</a:t>
            </a:r>
            <a:r>
              <a:rPr lang="fr-FR" sz="1400" dirty="0">
                <a:solidFill>
                  <a:schemeClr val="accent1"/>
                </a:solidFill>
              </a:rPr>
              <a:t> La rue des Chênes sera </a:t>
            </a:r>
            <a:r>
              <a:rPr lang="fr-FR" sz="1400" b="1" dirty="0">
                <a:solidFill>
                  <a:schemeClr val="accent1"/>
                </a:solidFill>
              </a:rPr>
              <a:t>aménagée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afin de fluidifier le trafic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400" b="1" dirty="0">
              <a:solidFill>
                <a:schemeClr val="accent1"/>
              </a:solidFill>
            </a:endParaRPr>
          </a:p>
          <a:p>
            <a:endParaRPr lang="fr-FR" sz="1400" b="1" u="sng" dirty="0">
              <a:solidFill>
                <a:schemeClr val="accent1"/>
              </a:solidFill>
            </a:endParaRPr>
          </a:p>
          <a:p>
            <a:endParaRPr lang="fr-FR" sz="1400" b="1" dirty="0">
              <a:solidFill>
                <a:schemeClr val="accent1"/>
              </a:solidFill>
            </a:endParaRPr>
          </a:p>
          <a:p>
            <a:endParaRPr lang="fr-FR" sz="1400" b="1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097D3CD-01BE-2FFC-3BEB-98F1AB0C6228}"/>
              </a:ext>
            </a:extLst>
          </p:cNvPr>
          <p:cNvGrpSpPr/>
          <p:nvPr/>
        </p:nvGrpSpPr>
        <p:grpSpPr>
          <a:xfrm>
            <a:off x="4355976" y="1204945"/>
            <a:ext cx="4526546" cy="3160244"/>
            <a:chOff x="3275856" y="987574"/>
            <a:chExt cx="5195789" cy="362748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DE82D63-16F7-6905-CB62-1FEE0C4EC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5856" y="987574"/>
              <a:ext cx="5195789" cy="3627482"/>
            </a:xfrm>
            <a:prstGeom prst="rect">
              <a:avLst/>
            </a:prstGeom>
          </p:spPr>
        </p:pic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F063DA9C-5B02-6696-8734-5A95EE08156C}"/>
                </a:ext>
              </a:extLst>
            </p:cNvPr>
            <p:cNvSpPr/>
            <p:nvPr/>
          </p:nvSpPr>
          <p:spPr>
            <a:xfrm>
              <a:off x="5148064" y="1635646"/>
              <a:ext cx="1808994" cy="1771868"/>
            </a:xfrm>
            <a:custGeom>
              <a:avLst/>
              <a:gdLst>
                <a:gd name="connsiteX0" fmla="*/ 0 w 1491615"/>
                <a:gd name="connsiteY0" fmla="*/ 1504950 h 1504950"/>
                <a:gd name="connsiteX1" fmla="*/ 1466850 w 1491615"/>
                <a:gd name="connsiteY1" fmla="*/ 0 h 1504950"/>
                <a:gd name="connsiteX2" fmla="*/ 1491615 w 1491615"/>
                <a:gd name="connsiteY2" fmla="*/ 38100 h 1504950"/>
                <a:gd name="connsiteX3" fmla="*/ 0 w 1491615"/>
                <a:gd name="connsiteY3" fmla="*/ 1504950 h 1504950"/>
                <a:gd name="connsiteX0" fmla="*/ 0 w 1491615"/>
                <a:gd name="connsiteY0" fmla="*/ 1504950 h 1550670"/>
                <a:gd name="connsiteX1" fmla="*/ 1466850 w 1491615"/>
                <a:gd name="connsiteY1" fmla="*/ 0 h 1550670"/>
                <a:gd name="connsiteX2" fmla="*/ 1491615 w 1491615"/>
                <a:gd name="connsiteY2" fmla="*/ 38100 h 1550670"/>
                <a:gd name="connsiteX3" fmla="*/ 36650 w 1491615"/>
                <a:gd name="connsiteY3" fmla="*/ 1550670 h 1550670"/>
                <a:gd name="connsiteX4" fmla="*/ 0 w 1491615"/>
                <a:gd name="connsiteY4" fmla="*/ 1504950 h 1550670"/>
                <a:gd name="connsiteX0" fmla="*/ 0 w 1510511"/>
                <a:gd name="connsiteY0" fmla="*/ 1493520 h 1550670"/>
                <a:gd name="connsiteX1" fmla="*/ 1485746 w 1510511"/>
                <a:gd name="connsiteY1" fmla="*/ 0 h 1550670"/>
                <a:gd name="connsiteX2" fmla="*/ 1510511 w 1510511"/>
                <a:gd name="connsiteY2" fmla="*/ 38100 h 1550670"/>
                <a:gd name="connsiteX3" fmla="*/ 55546 w 1510511"/>
                <a:gd name="connsiteY3" fmla="*/ 1550670 h 1550670"/>
                <a:gd name="connsiteX4" fmla="*/ 0 w 1510511"/>
                <a:gd name="connsiteY4" fmla="*/ 1493520 h 1550670"/>
                <a:gd name="connsiteX0" fmla="*/ 0 w 1510511"/>
                <a:gd name="connsiteY0" fmla="*/ 1493520 h 1535430"/>
                <a:gd name="connsiteX1" fmla="*/ 1485746 w 1510511"/>
                <a:gd name="connsiteY1" fmla="*/ 0 h 1535430"/>
                <a:gd name="connsiteX2" fmla="*/ 1510511 w 1510511"/>
                <a:gd name="connsiteY2" fmla="*/ 38100 h 1535430"/>
                <a:gd name="connsiteX3" fmla="*/ 23424 w 1510511"/>
                <a:gd name="connsiteY3" fmla="*/ 1535430 h 1535430"/>
                <a:gd name="connsiteX4" fmla="*/ 0 w 1510511"/>
                <a:gd name="connsiteY4" fmla="*/ 1493520 h 1535430"/>
                <a:gd name="connsiteX0" fmla="*/ 0 w 1510511"/>
                <a:gd name="connsiteY0" fmla="*/ 1493520 h 1495425"/>
                <a:gd name="connsiteX1" fmla="*/ 1485746 w 1510511"/>
                <a:gd name="connsiteY1" fmla="*/ 0 h 1495425"/>
                <a:gd name="connsiteX2" fmla="*/ 1510511 w 1510511"/>
                <a:gd name="connsiteY2" fmla="*/ 38100 h 1495425"/>
                <a:gd name="connsiteX3" fmla="*/ 38540 w 1510511"/>
                <a:gd name="connsiteY3" fmla="*/ 1495425 h 1495425"/>
                <a:gd name="connsiteX4" fmla="*/ 0 w 1510511"/>
                <a:gd name="connsiteY4" fmla="*/ 1493520 h 1495425"/>
                <a:gd name="connsiteX0" fmla="*/ 0 w 1510511"/>
                <a:gd name="connsiteY0" fmla="*/ 1480185 h 1482090"/>
                <a:gd name="connsiteX1" fmla="*/ 1495194 w 1510511"/>
                <a:gd name="connsiteY1" fmla="*/ 0 h 1482090"/>
                <a:gd name="connsiteX2" fmla="*/ 1510511 w 1510511"/>
                <a:gd name="connsiteY2" fmla="*/ 24765 h 1482090"/>
                <a:gd name="connsiteX3" fmla="*/ 38540 w 1510511"/>
                <a:gd name="connsiteY3" fmla="*/ 1482090 h 1482090"/>
                <a:gd name="connsiteX4" fmla="*/ 0 w 1510511"/>
                <a:gd name="connsiteY4" fmla="*/ 1480185 h 1482090"/>
                <a:gd name="connsiteX0" fmla="*/ 0 w 1510511"/>
                <a:gd name="connsiteY0" fmla="*/ 1472565 h 1474470"/>
                <a:gd name="connsiteX1" fmla="*/ 1481967 w 1510511"/>
                <a:gd name="connsiteY1" fmla="*/ 0 h 1474470"/>
                <a:gd name="connsiteX2" fmla="*/ 1510511 w 1510511"/>
                <a:gd name="connsiteY2" fmla="*/ 17145 h 1474470"/>
                <a:gd name="connsiteX3" fmla="*/ 38540 w 1510511"/>
                <a:gd name="connsiteY3" fmla="*/ 1474470 h 1474470"/>
                <a:gd name="connsiteX4" fmla="*/ 0 w 1510511"/>
                <a:gd name="connsiteY4" fmla="*/ 1472565 h 1474470"/>
                <a:gd name="connsiteX0" fmla="*/ 0 w 1510511"/>
                <a:gd name="connsiteY0" fmla="*/ 1472565 h 1522095"/>
                <a:gd name="connsiteX1" fmla="*/ 1481967 w 1510511"/>
                <a:gd name="connsiteY1" fmla="*/ 0 h 1522095"/>
                <a:gd name="connsiteX2" fmla="*/ 1510511 w 1510511"/>
                <a:gd name="connsiteY2" fmla="*/ 17145 h 1522095"/>
                <a:gd name="connsiteX3" fmla="*/ 36651 w 1510511"/>
                <a:gd name="connsiteY3" fmla="*/ 1522095 h 1522095"/>
                <a:gd name="connsiteX4" fmla="*/ 0 w 1510511"/>
                <a:gd name="connsiteY4" fmla="*/ 1472565 h 1522095"/>
                <a:gd name="connsiteX0" fmla="*/ 0 w 1510511"/>
                <a:gd name="connsiteY0" fmla="*/ 1506855 h 1522095"/>
                <a:gd name="connsiteX1" fmla="*/ 1481967 w 1510511"/>
                <a:gd name="connsiteY1" fmla="*/ 0 h 1522095"/>
                <a:gd name="connsiteX2" fmla="*/ 1510511 w 1510511"/>
                <a:gd name="connsiteY2" fmla="*/ 17145 h 1522095"/>
                <a:gd name="connsiteX3" fmla="*/ 36651 w 1510511"/>
                <a:gd name="connsiteY3" fmla="*/ 1522095 h 1522095"/>
                <a:gd name="connsiteX4" fmla="*/ 0 w 1510511"/>
                <a:gd name="connsiteY4" fmla="*/ 1506855 h 1522095"/>
                <a:gd name="connsiteX0" fmla="*/ 0 w 1516180"/>
                <a:gd name="connsiteY0" fmla="*/ 1506855 h 1522095"/>
                <a:gd name="connsiteX1" fmla="*/ 1481967 w 1516180"/>
                <a:gd name="connsiteY1" fmla="*/ 0 h 1522095"/>
                <a:gd name="connsiteX2" fmla="*/ 1516180 w 1516180"/>
                <a:gd name="connsiteY2" fmla="*/ 41910 h 1522095"/>
                <a:gd name="connsiteX3" fmla="*/ 36651 w 1516180"/>
                <a:gd name="connsiteY3" fmla="*/ 1522095 h 1522095"/>
                <a:gd name="connsiteX4" fmla="*/ 0 w 1516180"/>
                <a:gd name="connsiteY4" fmla="*/ 1506855 h 1522095"/>
                <a:gd name="connsiteX0" fmla="*/ 0 w 1516180"/>
                <a:gd name="connsiteY0" fmla="*/ 1503045 h 1518285"/>
                <a:gd name="connsiteX1" fmla="*/ 1497084 w 1516180"/>
                <a:gd name="connsiteY1" fmla="*/ 0 h 1518285"/>
                <a:gd name="connsiteX2" fmla="*/ 1516180 w 1516180"/>
                <a:gd name="connsiteY2" fmla="*/ 38100 h 1518285"/>
                <a:gd name="connsiteX3" fmla="*/ 36651 w 1516180"/>
                <a:gd name="connsiteY3" fmla="*/ 1518285 h 1518285"/>
                <a:gd name="connsiteX4" fmla="*/ 0 w 1516180"/>
                <a:gd name="connsiteY4" fmla="*/ 1503045 h 1518285"/>
                <a:gd name="connsiteX0" fmla="*/ 0 w 1516180"/>
                <a:gd name="connsiteY0" fmla="*/ 1506855 h 1522095"/>
                <a:gd name="connsiteX1" fmla="*/ 1500863 w 1516180"/>
                <a:gd name="connsiteY1" fmla="*/ 0 h 1522095"/>
                <a:gd name="connsiteX2" fmla="*/ 1516180 w 1516180"/>
                <a:gd name="connsiteY2" fmla="*/ 41910 h 1522095"/>
                <a:gd name="connsiteX3" fmla="*/ 36651 w 1516180"/>
                <a:gd name="connsiteY3" fmla="*/ 1522095 h 1522095"/>
                <a:gd name="connsiteX4" fmla="*/ 0 w 1516180"/>
                <a:gd name="connsiteY4" fmla="*/ 1506855 h 1522095"/>
                <a:gd name="connsiteX0" fmla="*/ 0 w 1673634"/>
                <a:gd name="connsiteY0" fmla="*/ 1611927 h 1627167"/>
                <a:gd name="connsiteX1" fmla="*/ 1500863 w 1673634"/>
                <a:gd name="connsiteY1" fmla="*/ 105072 h 1627167"/>
                <a:gd name="connsiteX2" fmla="*/ 1673634 w 1673634"/>
                <a:gd name="connsiteY2" fmla="*/ 0 h 1627167"/>
                <a:gd name="connsiteX3" fmla="*/ 36651 w 1673634"/>
                <a:gd name="connsiteY3" fmla="*/ 1627167 h 1627167"/>
                <a:gd name="connsiteX4" fmla="*/ 0 w 1673634"/>
                <a:gd name="connsiteY4" fmla="*/ 1611927 h 1627167"/>
                <a:gd name="connsiteX0" fmla="*/ 0 w 1673634"/>
                <a:gd name="connsiteY0" fmla="*/ 1630319 h 1645559"/>
                <a:gd name="connsiteX1" fmla="*/ 1643739 w 1673634"/>
                <a:gd name="connsiteY1" fmla="*/ 0 h 1645559"/>
                <a:gd name="connsiteX2" fmla="*/ 1673634 w 1673634"/>
                <a:gd name="connsiteY2" fmla="*/ 18392 h 1645559"/>
                <a:gd name="connsiteX3" fmla="*/ 36651 w 1673634"/>
                <a:gd name="connsiteY3" fmla="*/ 1645559 h 1645559"/>
                <a:gd name="connsiteX4" fmla="*/ 0 w 1673634"/>
                <a:gd name="connsiteY4" fmla="*/ 1630319 h 1645559"/>
                <a:gd name="connsiteX0" fmla="*/ 0 w 1694045"/>
                <a:gd name="connsiteY0" fmla="*/ 1630319 h 1645559"/>
                <a:gd name="connsiteX1" fmla="*/ 1643739 w 1694045"/>
                <a:gd name="connsiteY1" fmla="*/ 0 h 1645559"/>
                <a:gd name="connsiteX2" fmla="*/ 1694045 w 1694045"/>
                <a:gd name="connsiteY2" fmla="*/ 41910 h 1645559"/>
                <a:gd name="connsiteX3" fmla="*/ 36651 w 1694045"/>
                <a:gd name="connsiteY3" fmla="*/ 1645559 h 1645559"/>
                <a:gd name="connsiteX4" fmla="*/ 0 w 1694045"/>
                <a:gd name="connsiteY4" fmla="*/ 1630319 h 1645559"/>
                <a:gd name="connsiteX0" fmla="*/ 0 w 1694045"/>
                <a:gd name="connsiteY0" fmla="*/ 1630319 h 1654378"/>
                <a:gd name="connsiteX1" fmla="*/ 1643739 w 1694045"/>
                <a:gd name="connsiteY1" fmla="*/ 0 h 1654378"/>
                <a:gd name="connsiteX2" fmla="*/ 1694045 w 1694045"/>
                <a:gd name="connsiteY2" fmla="*/ 41910 h 1654378"/>
                <a:gd name="connsiteX3" fmla="*/ 54146 w 1694045"/>
                <a:gd name="connsiteY3" fmla="*/ 1654378 h 1654378"/>
                <a:gd name="connsiteX4" fmla="*/ 0 w 1694045"/>
                <a:gd name="connsiteY4" fmla="*/ 1630319 h 1654378"/>
                <a:gd name="connsiteX0" fmla="*/ 0 w 1643739"/>
                <a:gd name="connsiteY0" fmla="*/ 1630319 h 1654378"/>
                <a:gd name="connsiteX1" fmla="*/ 1643739 w 1643739"/>
                <a:gd name="connsiteY1" fmla="*/ 0 h 1654378"/>
                <a:gd name="connsiteX2" fmla="*/ 1519096 w 1643739"/>
                <a:gd name="connsiteY2" fmla="*/ 271736 h 1654378"/>
                <a:gd name="connsiteX3" fmla="*/ 54146 w 1643739"/>
                <a:gd name="connsiteY3" fmla="*/ 1654378 h 1654378"/>
                <a:gd name="connsiteX4" fmla="*/ 0 w 1643739"/>
                <a:gd name="connsiteY4" fmla="*/ 1630319 h 1654378"/>
                <a:gd name="connsiteX0" fmla="*/ 0 w 1519096"/>
                <a:gd name="connsiteY0" fmla="*/ 1437906 h 1461965"/>
                <a:gd name="connsiteX1" fmla="*/ 1458187 w 1519096"/>
                <a:gd name="connsiteY1" fmla="*/ 0 h 1461965"/>
                <a:gd name="connsiteX2" fmla="*/ 1519096 w 1519096"/>
                <a:gd name="connsiteY2" fmla="*/ 79323 h 1461965"/>
                <a:gd name="connsiteX3" fmla="*/ 54146 w 1519096"/>
                <a:gd name="connsiteY3" fmla="*/ 1461965 h 1461965"/>
                <a:gd name="connsiteX4" fmla="*/ 0 w 1519096"/>
                <a:gd name="connsiteY4" fmla="*/ 1437906 h 1461965"/>
                <a:gd name="connsiteX0" fmla="*/ 0 w 1481986"/>
                <a:gd name="connsiteY0" fmla="*/ 1437906 h 1461965"/>
                <a:gd name="connsiteX1" fmla="*/ 1458187 w 1481986"/>
                <a:gd name="connsiteY1" fmla="*/ 0 h 1461965"/>
                <a:gd name="connsiteX2" fmla="*/ 1481986 w 1481986"/>
                <a:gd name="connsiteY2" fmla="*/ 47254 h 1461965"/>
                <a:gd name="connsiteX3" fmla="*/ 54146 w 1481986"/>
                <a:gd name="connsiteY3" fmla="*/ 1461965 h 1461965"/>
                <a:gd name="connsiteX4" fmla="*/ 0 w 1481986"/>
                <a:gd name="connsiteY4" fmla="*/ 1437906 h 1461965"/>
                <a:gd name="connsiteX0" fmla="*/ 0 w 1542038"/>
                <a:gd name="connsiteY0" fmla="*/ 1468178 h 1468178"/>
                <a:gd name="connsiteX1" fmla="*/ 1518239 w 1542038"/>
                <a:gd name="connsiteY1" fmla="*/ 0 h 1468178"/>
                <a:gd name="connsiteX2" fmla="*/ 1542038 w 1542038"/>
                <a:gd name="connsiteY2" fmla="*/ 47254 h 1468178"/>
                <a:gd name="connsiteX3" fmla="*/ 114198 w 1542038"/>
                <a:gd name="connsiteY3" fmla="*/ 1461965 h 1468178"/>
                <a:gd name="connsiteX4" fmla="*/ 0 w 1542038"/>
                <a:gd name="connsiteY4" fmla="*/ 1468178 h 1468178"/>
                <a:gd name="connsiteX0" fmla="*/ 0 w 1542038"/>
                <a:gd name="connsiteY0" fmla="*/ 1468178 h 1537643"/>
                <a:gd name="connsiteX1" fmla="*/ 1518239 w 1542038"/>
                <a:gd name="connsiteY1" fmla="*/ 0 h 1537643"/>
                <a:gd name="connsiteX2" fmla="*/ 1542038 w 1542038"/>
                <a:gd name="connsiteY2" fmla="*/ 47254 h 1537643"/>
                <a:gd name="connsiteX3" fmla="*/ 84171 w 1542038"/>
                <a:gd name="connsiteY3" fmla="*/ 1537643 h 1537643"/>
                <a:gd name="connsiteX4" fmla="*/ 0 w 1542038"/>
                <a:gd name="connsiteY4" fmla="*/ 1468178 h 1537643"/>
                <a:gd name="connsiteX0" fmla="*/ 0 w 3578175"/>
                <a:gd name="connsiteY0" fmla="*/ 3473690 h 3543155"/>
                <a:gd name="connsiteX1" fmla="*/ 1518239 w 3578175"/>
                <a:gd name="connsiteY1" fmla="*/ 2005512 h 3543155"/>
                <a:gd name="connsiteX2" fmla="*/ 3578175 w 3578175"/>
                <a:gd name="connsiteY2" fmla="*/ 0 h 3543155"/>
                <a:gd name="connsiteX3" fmla="*/ 84171 w 3578175"/>
                <a:gd name="connsiteY3" fmla="*/ 3543155 h 3543155"/>
                <a:gd name="connsiteX4" fmla="*/ 0 w 3578175"/>
                <a:gd name="connsiteY4" fmla="*/ 3473690 h 3543155"/>
                <a:gd name="connsiteX0" fmla="*/ 0 w 3578175"/>
                <a:gd name="connsiteY0" fmla="*/ 3502023 h 3571488"/>
                <a:gd name="connsiteX1" fmla="*/ 3526228 w 3578175"/>
                <a:gd name="connsiteY1" fmla="*/ 0 h 3571488"/>
                <a:gd name="connsiteX2" fmla="*/ 3578175 w 3578175"/>
                <a:gd name="connsiteY2" fmla="*/ 28333 h 3571488"/>
                <a:gd name="connsiteX3" fmla="*/ 84171 w 3578175"/>
                <a:gd name="connsiteY3" fmla="*/ 3571488 h 3571488"/>
                <a:gd name="connsiteX4" fmla="*/ 0 w 3578175"/>
                <a:gd name="connsiteY4" fmla="*/ 3502023 h 3571488"/>
                <a:gd name="connsiteX0" fmla="*/ 0 w 3578175"/>
                <a:gd name="connsiteY0" fmla="*/ 3502023 h 3502023"/>
                <a:gd name="connsiteX1" fmla="*/ 3526228 w 3578175"/>
                <a:gd name="connsiteY1" fmla="*/ 0 h 3502023"/>
                <a:gd name="connsiteX2" fmla="*/ 3578175 w 3578175"/>
                <a:gd name="connsiteY2" fmla="*/ 28333 h 3502023"/>
                <a:gd name="connsiteX3" fmla="*/ 107629 w 3578175"/>
                <a:gd name="connsiteY3" fmla="*/ 3476891 h 3502023"/>
                <a:gd name="connsiteX4" fmla="*/ 0 w 3578175"/>
                <a:gd name="connsiteY4" fmla="*/ 3502023 h 3502023"/>
                <a:gd name="connsiteX0" fmla="*/ 0 w 3535949"/>
                <a:gd name="connsiteY0" fmla="*/ 3435806 h 3476890"/>
                <a:gd name="connsiteX1" fmla="*/ 3484002 w 3535949"/>
                <a:gd name="connsiteY1" fmla="*/ 0 h 3476890"/>
                <a:gd name="connsiteX2" fmla="*/ 3535949 w 3535949"/>
                <a:gd name="connsiteY2" fmla="*/ 28333 h 3476890"/>
                <a:gd name="connsiteX3" fmla="*/ 65403 w 3535949"/>
                <a:gd name="connsiteY3" fmla="*/ 3476891 h 3476890"/>
                <a:gd name="connsiteX4" fmla="*/ 0 w 3535949"/>
                <a:gd name="connsiteY4" fmla="*/ 3435806 h 3476890"/>
                <a:gd name="connsiteX0" fmla="*/ 0 w 3564097"/>
                <a:gd name="connsiteY0" fmla="*/ 3416886 h 3476892"/>
                <a:gd name="connsiteX1" fmla="*/ 3512150 w 3564097"/>
                <a:gd name="connsiteY1" fmla="*/ 0 h 3476892"/>
                <a:gd name="connsiteX2" fmla="*/ 3564097 w 3564097"/>
                <a:gd name="connsiteY2" fmla="*/ 28333 h 3476892"/>
                <a:gd name="connsiteX3" fmla="*/ 93551 w 3564097"/>
                <a:gd name="connsiteY3" fmla="*/ 3476891 h 3476892"/>
                <a:gd name="connsiteX4" fmla="*/ 0 w 3564097"/>
                <a:gd name="connsiteY4" fmla="*/ 3416886 h 3476892"/>
                <a:gd name="connsiteX0" fmla="*/ 0 w 3564097"/>
                <a:gd name="connsiteY0" fmla="*/ 3459454 h 3519458"/>
                <a:gd name="connsiteX1" fmla="*/ 3465236 w 3564097"/>
                <a:gd name="connsiteY1" fmla="*/ 0 h 3519458"/>
                <a:gd name="connsiteX2" fmla="*/ 3564097 w 3564097"/>
                <a:gd name="connsiteY2" fmla="*/ 70901 h 3519458"/>
                <a:gd name="connsiteX3" fmla="*/ 93551 w 3564097"/>
                <a:gd name="connsiteY3" fmla="*/ 3519459 h 3519458"/>
                <a:gd name="connsiteX4" fmla="*/ 0 w 3564097"/>
                <a:gd name="connsiteY4" fmla="*/ 3459454 h 351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097" h="3519458">
                  <a:moveTo>
                    <a:pt x="0" y="3459454"/>
                  </a:moveTo>
                  <a:lnTo>
                    <a:pt x="3465236" y="0"/>
                  </a:lnTo>
                  <a:lnTo>
                    <a:pt x="3564097" y="70901"/>
                  </a:lnTo>
                  <a:lnTo>
                    <a:pt x="93551" y="3519459"/>
                  </a:lnTo>
                  <a:lnTo>
                    <a:pt x="0" y="3459454"/>
                  </a:lnTo>
                  <a:close/>
                </a:path>
              </a:pathLst>
            </a:custGeom>
            <a:solidFill>
              <a:srgbClr val="FFC000">
                <a:alpha val="30196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6981149B-2A83-552F-D375-14FD5C34F90F}"/>
              </a:ext>
            </a:extLst>
          </p:cNvPr>
          <p:cNvSpPr txBox="1">
            <a:spLocks/>
          </p:cNvSpPr>
          <p:nvPr/>
        </p:nvSpPr>
        <p:spPr>
          <a:xfrm>
            <a:off x="569748" y="244410"/>
            <a:ext cx="1986027" cy="427492"/>
          </a:xfrm>
          <a:prstGeom prst="rect">
            <a:avLst/>
          </a:prstGeom>
          <a:noFill/>
        </p:spPr>
        <p:txBody>
          <a:bodyPr vert="horz" lIns="36000" tIns="0" rIns="36000" bIns="0" rtlCol="0" anchor="t">
            <a:noAutofit/>
          </a:bodyPr>
          <a:lstStyle>
            <a:lvl1pPr marL="0" indent="0" algn="ctr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70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Phase 5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3D0978-5F01-B880-D54B-651867130CD0}"/>
              </a:ext>
            </a:extLst>
          </p:cNvPr>
          <p:cNvSpPr txBox="1"/>
          <p:nvPr/>
        </p:nvSpPr>
        <p:spPr>
          <a:xfrm>
            <a:off x="569748" y="470630"/>
            <a:ext cx="9330844" cy="508095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Raleway Black" panose="020B0A03030101060003" pitchFamily="34" charset="0"/>
              </a:rPr>
              <a:t>Travaux sur la route des Fusillés – Nanterre/Suresnes/Puteaux</a:t>
            </a:r>
            <a:endParaRPr lang="fr-FR" sz="2000" dirty="0"/>
          </a:p>
        </p:txBody>
      </p:sp>
      <p:pic>
        <p:nvPicPr>
          <p:cNvPr id="11" name="Image 10" descr="Une image contenant capture d’écran, Graphique, nombre, Rectangle&#10;&#10;Description générée automatiquement">
            <a:extLst>
              <a:ext uri="{FF2B5EF4-FFF2-40B4-BE49-F238E27FC236}">
                <a16:creationId xmlns:a16="http://schemas.microsoft.com/office/drawing/2014/main" id="{8871E1D3-4203-6993-6FC7-C71D43816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31" y="1221086"/>
            <a:ext cx="357317" cy="357317"/>
          </a:xfrm>
          <a:prstGeom prst="rect">
            <a:avLst/>
          </a:prstGeom>
        </p:spPr>
      </p:pic>
      <p:pic>
        <p:nvPicPr>
          <p:cNvPr id="13" name="Image 12" descr="Une image contenant Graphique, capture d’écran, cercle, Caractère coloré&#10;&#10;Description générée automatiquement">
            <a:extLst>
              <a:ext uri="{FF2B5EF4-FFF2-40B4-BE49-F238E27FC236}">
                <a16:creationId xmlns:a16="http://schemas.microsoft.com/office/drawing/2014/main" id="{A1DAFB54-0BC7-9137-3B24-63064DC87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980" y="1769542"/>
            <a:ext cx="771522" cy="830870"/>
          </a:xfrm>
          <a:prstGeom prst="rect">
            <a:avLst/>
          </a:prstGeom>
        </p:spPr>
      </p:pic>
      <p:pic>
        <p:nvPicPr>
          <p:cNvPr id="14" name="Image 13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24FAB7AD-D2C6-83CC-BD38-0C16D8BD8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171" y="3435846"/>
            <a:ext cx="474641" cy="474641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A392551-EB27-F0CC-1390-6CB892A1946B}"/>
              </a:ext>
            </a:extLst>
          </p:cNvPr>
          <p:cNvCxnSpPr>
            <a:cxnSpLocks/>
          </p:cNvCxnSpPr>
          <p:nvPr/>
        </p:nvCxnSpPr>
        <p:spPr>
          <a:xfrm>
            <a:off x="683568" y="2643758"/>
            <a:ext cx="0" cy="227027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9E33F17-7EF2-F3ED-347B-66D90FE56934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12/18</a:t>
            </a: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4087A46C-58E0-7664-0B67-A158BB25E492}"/>
              </a:ext>
            </a:extLst>
          </p:cNvPr>
          <p:cNvSpPr/>
          <p:nvPr/>
        </p:nvSpPr>
        <p:spPr>
          <a:xfrm>
            <a:off x="7198519" y="2088356"/>
            <a:ext cx="33337" cy="40482"/>
          </a:xfrm>
          <a:custGeom>
            <a:avLst/>
            <a:gdLst>
              <a:gd name="connsiteX0" fmla="*/ 0 w 33337"/>
              <a:gd name="connsiteY0" fmla="*/ 0 h 40482"/>
              <a:gd name="connsiteX1" fmla="*/ 33337 w 33337"/>
              <a:gd name="connsiteY1" fmla="*/ 40482 h 40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" h="40482">
                <a:moveTo>
                  <a:pt x="0" y="0"/>
                </a:moveTo>
                <a:lnTo>
                  <a:pt x="33337" y="4048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E628A421-1E76-430D-D925-EB4BDF31B95A}"/>
              </a:ext>
            </a:extLst>
          </p:cNvPr>
          <p:cNvSpPr/>
          <p:nvPr/>
        </p:nvSpPr>
        <p:spPr>
          <a:xfrm>
            <a:off x="6931819" y="2340769"/>
            <a:ext cx="45244" cy="35719"/>
          </a:xfrm>
          <a:custGeom>
            <a:avLst/>
            <a:gdLst>
              <a:gd name="connsiteX0" fmla="*/ 0 w 45244"/>
              <a:gd name="connsiteY0" fmla="*/ 0 h 35719"/>
              <a:gd name="connsiteX1" fmla="*/ 45244 w 45244"/>
              <a:gd name="connsiteY1" fmla="*/ 35719 h 3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244" h="35719">
                <a:moveTo>
                  <a:pt x="0" y="0"/>
                </a:moveTo>
                <a:lnTo>
                  <a:pt x="45244" y="3571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29D3316-7804-AE1E-7623-699908FA31B7}"/>
              </a:ext>
            </a:extLst>
          </p:cNvPr>
          <p:cNvSpPr/>
          <p:nvPr/>
        </p:nvSpPr>
        <p:spPr>
          <a:xfrm>
            <a:off x="6479381" y="2795588"/>
            <a:ext cx="35719" cy="38100"/>
          </a:xfrm>
          <a:custGeom>
            <a:avLst/>
            <a:gdLst>
              <a:gd name="connsiteX0" fmla="*/ 0 w 35719"/>
              <a:gd name="connsiteY0" fmla="*/ 0 h 38100"/>
              <a:gd name="connsiteX1" fmla="*/ 35719 w 35719"/>
              <a:gd name="connsiteY1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719" h="38100">
                <a:moveTo>
                  <a:pt x="0" y="0"/>
                </a:moveTo>
                <a:lnTo>
                  <a:pt x="35719" y="381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3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E3A78-0352-E7EC-56D6-632B91269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FC35F295-B26E-48C4-D7EF-C38DC62B0D7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85635" y="987574"/>
            <a:ext cx="6480720" cy="4536504"/>
          </a:xfrm>
          <a:prstGeom prst="rect">
            <a:avLst/>
          </a:prstGeom>
        </p:spPr>
        <p:txBody>
          <a:bodyPr vert="horz" lIns="24494" tIns="0" rIns="24494" bIns="0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b="1" dirty="0">
                <a:latin typeface="+mn-lt"/>
              </a:rPr>
              <a:t>Gestion du flux piéton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200" b="1" dirty="0">
                <a:solidFill>
                  <a:schemeClr val="accent1"/>
                </a:solidFill>
              </a:rPr>
              <a:t>Un couloir piéton sera conservé en permanence</a:t>
            </a:r>
            <a:r>
              <a:rPr lang="fr-FR" sz="1200" dirty="0">
                <a:solidFill>
                  <a:prstClr val="black"/>
                </a:solidFill>
              </a:rPr>
              <a:t> au droit des habitations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afin de permettre l’accès aux riverains.</a:t>
            </a:r>
          </a:p>
          <a:p>
            <a:pPr marL="0" lvl="1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b="1" dirty="0">
                <a:latin typeface="+mn-lt"/>
              </a:rPr>
              <a:t>Gestion de la circulation</a:t>
            </a:r>
            <a:endParaRPr lang="fr-FR" sz="1200" b="1" dirty="0">
              <a:solidFill>
                <a:prstClr val="black"/>
              </a:solidFill>
              <a:latin typeface="+mn-lt"/>
            </a:endParaRP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200" b="1" dirty="0">
                <a:solidFill>
                  <a:schemeClr val="accent1"/>
                </a:solidFill>
              </a:rPr>
              <a:t>La circulation sera interdite dans les emprises de chantier.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200" dirty="0">
                <a:solidFill>
                  <a:prstClr val="black"/>
                </a:solidFill>
              </a:rPr>
              <a:t>Les </a:t>
            </a:r>
            <a:r>
              <a:rPr lang="fr-FR" sz="1200" b="1" dirty="0">
                <a:solidFill>
                  <a:schemeClr val="accent1"/>
                </a:solidFill>
              </a:rPr>
              <a:t>accès riverains seront rétablis </a:t>
            </a:r>
            <a:r>
              <a:rPr lang="fr-FR" sz="1200" dirty="0">
                <a:solidFill>
                  <a:prstClr val="black"/>
                </a:solidFill>
              </a:rPr>
              <a:t>en dehors des heures d’activité du chantier. 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200" dirty="0">
                <a:solidFill>
                  <a:prstClr val="black"/>
                </a:solidFill>
              </a:rPr>
              <a:t>L’entreprise en charge des travaux </a:t>
            </a:r>
            <a:r>
              <a:rPr lang="fr-FR" sz="1200" b="1" dirty="0">
                <a:solidFill>
                  <a:schemeClr val="accent1"/>
                </a:solidFill>
              </a:rPr>
              <a:t>conservera les accès aux parkings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souterrains pour les riverains en dehors des heures d’activité du chantier.</a:t>
            </a:r>
          </a:p>
          <a:p>
            <a:pPr marL="0" lvl="1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b="1" dirty="0">
                <a:latin typeface="+mn-lt"/>
              </a:rPr>
              <a:t>Transports en communs </a:t>
            </a:r>
          </a:p>
          <a:p>
            <a:pPr marL="252000" lvl="3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dirty="0">
                <a:solidFill>
                  <a:prstClr val="black"/>
                </a:solidFill>
              </a:rPr>
              <a:t>En concertation avec la RATP, des </a:t>
            </a:r>
            <a:r>
              <a:rPr lang="fr-FR" sz="1200" b="1" dirty="0">
                <a:solidFill>
                  <a:schemeClr val="accent1"/>
                </a:solidFill>
              </a:rPr>
              <a:t>déviations de bus seront mises en place</a:t>
            </a:r>
            <a:br>
              <a:rPr lang="fr-FR" sz="1200" b="1" dirty="0">
                <a:solidFill>
                  <a:schemeClr val="accent1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en fonction des phases de travaux. </a:t>
            </a:r>
          </a:p>
          <a:p>
            <a:pPr marL="0" lvl="1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b="1" dirty="0">
                <a:latin typeface="+mn-lt"/>
              </a:rPr>
              <a:t>Ramassage des déchets</a:t>
            </a:r>
            <a:endParaRPr lang="fr-FR" sz="1200" b="1" dirty="0">
              <a:solidFill>
                <a:prstClr val="black"/>
              </a:solidFill>
              <a:latin typeface="+mn-lt"/>
            </a:endParaRPr>
          </a:p>
          <a:p>
            <a:pPr marL="252000" lvl="3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dirty="0">
                <a:solidFill>
                  <a:prstClr val="black"/>
                </a:solidFill>
              </a:rPr>
              <a:t>Si nécessaire, en fonction des phrases de travaux, l’entreprise en charge des travaux,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déplacera les poubelles des riverains vers un point de collecte à définir avec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les services Propreté des villes concernées.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9E93E642-013F-4CF7-3863-E7C6DC0A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06264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La vie du quartier durant les travaux</a:t>
            </a:r>
          </a:p>
        </p:txBody>
      </p:sp>
      <p:pic>
        <p:nvPicPr>
          <p:cNvPr id="5" name="Image 4" descr="Une image contenant plein air, sol, arbre, ciel&#10;&#10;Description générée automatiquement">
            <a:extLst>
              <a:ext uri="{FF2B5EF4-FFF2-40B4-BE49-F238E27FC236}">
                <a16:creationId xmlns:a16="http://schemas.microsoft.com/office/drawing/2014/main" id="{BDE4136A-7ECE-94F8-C58C-1C17D5889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1131590"/>
            <a:ext cx="1882509" cy="25100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284673D-88DF-8671-B0A2-7F924F961A50}"/>
              </a:ext>
            </a:extLst>
          </p:cNvPr>
          <p:cNvSpPr txBox="1"/>
          <p:nvPr/>
        </p:nvSpPr>
        <p:spPr>
          <a:xfrm>
            <a:off x="7112212" y="3661792"/>
            <a:ext cx="1872297" cy="215444"/>
          </a:xfrm>
          <a:prstGeom prst="rect">
            <a:avLst/>
          </a:prstGeom>
          <a:noFill/>
        </p:spPr>
        <p:txBody>
          <a:bodyPr wrap="square" lIns="24494" tIns="0" rIns="24494" bIns="0" rtlCol="0" anchor="ctr">
            <a:spAutoFit/>
          </a:bodyPr>
          <a:lstStyle/>
          <a:p>
            <a:pPr algn="ctr"/>
            <a:r>
              <a:rPr lang="fr-FR" sz="700" dirty="0"/>
              <a:t>Exemple de gestion des accès riverains Chantier Sénéo – Bd Valmy - Colombes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8465F9-2072-7BD2-79C0-03EADF372BB7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13/18</a:t>
            </a:r>
          </a:p>
        </p:txBody>
      </p:sp>
    </p:spTree>
    <p:extLst>
      <p:ext uri="{BB962C8B-B14F-4D97-AF65-F5344CB8AC3E}">
        <p14:creationId xmlns:p14="http://schemas.microsoft.com/office/powerpoint/2010/main" val="391069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5DA53-C518-3C62-E634-8BE165038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8DAF220E-0DE9-7A1E-95A9-D589A552EA6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11560" y="1059582"/>
            <a:ext cx="4968552" cy="3567606"/>
          </a:xfrm>
          <a:prstGeom prst="rect">
            <a:avLst/>
          </a:prstGeom>
        </p:spPr>
        <p:txBody>
          <a:bodyPr vert="horz" lIns="24494" tIns="0" rIns="24494" bIns="0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200" b="1" dirty="0">
                <a:latin typeface="+mn-lt"/>
              </a:rPr>
              <a:t>Services d’urgence : Police, Pompiers et SAMU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200" b="1" dirty="0">
                <a:solidFill>
                  <a:schemeClr val="accent1"/>
                </a:solidFill>
              </a:rPr>
              <a:t>Accès garantis</a:t>
            </a:r>
            <a:r>
              <a:rPr lang="fr-FR" sz="1200" dirty="0">
                <a:solidFill>
                  <a:prstClr val="black"/>
                </a:solidFill>
              </a:rPr>
              <a:t> avec mise en sécurité des fouilles le soir et accès via les accès riverains.  </a:t>
            </a:r>
          </a:p>
          <a:p>
            <a:pPr marL="0" marR="0" lvl="1" indent="0" defTabSz="801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  <a:buSz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A9C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Arrêts d’eau </a:t>
            </a:r>
          </a:p>
          <a:p>
            <a:pPr marL="468000" marR="0" lvl="3" indent="-21600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Les riverains de Nanterre et Suresnes pourront être concernés par des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arrêts d’eau</a:t>
            </a:r>
            <a:r>
              <a:rPr lang="fr-FR" sz="1200" b="1" dirty="0">
                <a:solidFill>
                  <a:schemeClr val="accent1"/>
                </a:solidFill>
              </a:rPr>
              <a:t> ponctuels </a:t>
            </a:r>
            <a:r>
              <a:rPr lang="fr-FR" sz="1200" dirty="0">
                <a:solidFill>
                  <a:prstClr val="black"/>
                </a:solidFill>
              </a:rPr>
              <a:t>en fonction des phases de chantier.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68000" marR="0" lvl="3" indent="-21600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arrêts d’eau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peuvent durer au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maximum une journée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(environ 8h- 17h).</a:t>
            </a:r>
          </a:p>
          <a:p>
            <a:pPr marL="468000" marR="0" lvl="3" indent="-21600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Les riverains concernés seront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avisés 5 jours ouvrés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à l’avance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1" indent="0" defTabSz="80192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  <a:buSz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A9C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Sécurité </a:t>
            </a:r>
          </a:p>
          <a:p>
            <a:pPr marL="468000" marR="0" lvl="3" indent="-21600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Les fouilles et emprises de chantier seront mises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 sécurité avec des barrières. </a:t>
            </a:r>
          </a:p>
          <a:p>
            <a:pPr marL="252000" marR="0" lvl="3" indent="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68000" marR="0" lvl="3" indent="-21600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52000" marR="0" lvl="3" indent="0" defTabSz="80192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B4F7043-30A1-51FB-D7A9-9EBB8935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48" y="339231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La vie du quartier durant les travaux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AF2140-5569-4ACB-6429-F00D1011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58"/>
          <a:stretch/>
        </p:blipFill>
        <p:spPr>
          <a:xfrm rot="344278">
            <a:off x="6409901" y="1142782"/>
            <a:ext cx="2023344" cy="2922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F165CA-B249-87FA-DB5F-6D242DE40F83}"/>
              </a:ext>
            </a:extLst>
          </p:cNvPr>
          <p:cNvSpPr txBox="1"/>
          <p:nvPr/>
        </p:nvSpPr>
        <p:spPr>
          <a:xfrm>
            <a:off x="5908855" y="4295210"/>
            <a:ext cx="2790675" cy="215444"/>
          </a:xfrm>
          <a:prstGeom prst="rect">
            <a:avLst/>
          </a:prstGeom>
          <a:noFill/>
        </p:spPr>
        <p:txBody>
          <a:bodyPr wrap="square" lIns="24494" tIns="0" rIns="24494" bIns="0" rtlCol="0" anchor="ctr">
            <a:spAutoFit/>
          </a:bodyPr>
          <a:lstStyle/>
          <a:p>
            <a:pPr algn="ctr"/>
            <a:r>
              <a:rPr lang="fr-FR" sz="700" dirty="0"/>
              <a:t>Exemple de flyer distribué par SUEZ pour prévenir </a:t>
            </a:r>
          </a:p>
          <a:p>
            <a:pPr algn="ctr"/>
            <a:r>
              <a:rPr lang="fr-FR" sz="700" dirty="0"/>
              <a:t>des dates et horaires des coupures d’eau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B46A93-5B5F-33FC-42D9-C7B04F1E689D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14/18</a:t>
            </a:r>
          </a:p>
        </p:txBody>
      </p:sp>
    </p:spTree>
    <p:extLst>
      <p:ext uri="{BB962C8B-B14F-4D97-AF65-F5344CB8AC3E}">
        <p14:creationId xmlns:p14="http://schemas.microsoft.com/office/powerpoint/2010/main" val="2696342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6F3B12C3-D6AA-9DB8-696C-D88197DCCD9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00369" y="1059582"/>
            <a:ext cx="8347817" cy="3869177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Clr>
                <a:srgbClr val="00A9CE"/>
              </a:buClr>
              <a:buNone/>
            </a:pPr>
            <a:r>
              <a:rPr lang="fr-FR" sz="1200" b="1" dirty="0">
                <a:latin typeface="+mn-lt"/>
              </a:rPr>
              <a:t>Communication en phase chantier :</a:t>
            </a:r>
          </a:p>
          <a:p>
            <a:pPr lvl="3">
              <a:spcAft>
                <a:spcPts val="600"/>
              </a:spcAft>
              <a:buClr>
                <a:srgbClr val="00A9CE"/>
              </a:buClr>
            </a:pPr>
            <a:r>
              <a:rPr lang="fr-FR" sz="1200" b="1" dirty="0">
                <a:solidFill>
                  <a:schemeClr val="accent1"/>
                </a:solidFill>
              </a:rPr>
              <a:t>Courriers riverains envoyés 2 à 3 semaines en amont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des fermetures partielles ou totales de rues,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pour les riverains directement impactés. </a:t>
            </a:r>
          </a:p>
          <a:p>
            <a:pPr marL="252000" lvl="3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1200" dirty="0">
              <a:solidFill>
                <a:prstClr val="black"/>
              </a:solidFill>
            </a:endParaRPr>
          </a:p>
          <a:p>
            <a:pPr lvl="3">
              <a:spcAft>
                <a:spcPts val="600"/>
              </a:spcAft>
              <a:buClr>
                <a:srgbClr val="00A9CE"/>
              </a:buClr>
            </a:pPr>
            <a:r>
              <a:rPr lang="fr-FR" sz="1200" dirty="0">
                <a:solidFill>
                  <a:prstClr val="black"/>
                </a:solidFill>
              </a:rPr>
              <a:t>Les </a:t>
            </a:r>
            <a:r>
              <a:rPr lang="fr-FR" sz="1200" b="1" dirty="0">
                <a:solidFill>
                  <a:schemeClr val="accent1"/>
                </a:solidFill>
              </a:rPr>
              <a:t>informations pratiques </a:t>
            </a:r>
            <a:r>
              <a:rPr lang="fr-FR" sz="1200" dirty="0">
                <a:solidFill>
                  <a:prstClr val="black"/>
                </a:solidFill>
              </a:rPr>
              <a:t>sur les </a:t>
            </a:r>
            <a:r>
              <a:rPr lang="fr-FR" sz="1200" b="1" dirty="0">
                <a:solidFill>
                  <a:schemeClr val="accent1"/>
                </a:solidFill>
              </a:rPr>
              <a:t>modalités d’intervention</a:t>
            </a:r>
            <a:br>
              <a:rPr lang="fr-FR" sz="1200" dirty="0">
                <a:solidFill>
                  <a:prstClr val="black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durant la phase de travaux seront communiquées. </a:t>
            </a:r>
          </a:p>
          <a:p>
            <a:pPr lvl="3">
              <a:spcAft>
                <a:spcPts val="600"/>
              </a:spcAft>
              <a:buClr>
                <a:srgbClr val="00A9CE"/>
              </a:buClr>
            </a:pPr>
            <a:endParaRPr lang="fr-FR" sz="1200" dirty="0">
              <a:solidFill>
                <a:prstClr val="black"/>
              </a:solidFill>
            </a:endParaRPr>
          </a:p>
          <a:p>
            <a:pPr lvl="3">
              <a:spcAft>
                <a:spcPts val="600"/>
              </a:spcAft>
              <a:buClr>
                <a:srgbClr val="00A9CE"/>
              </a:buClr>
            </a:pPr>
            <a:r>
              <a:rPr lang="fr-FR" sz="1200" dirty="0">
                <a:solidFill>
                  <a:prstClr val="black"/>
                </a:solidFill>
              </a:rPr>
              <a:t>Les </a:t>
            </a:r>
            <a:r>
              <a:rPr lang="fr-FR" sz="1200" b="1" dirty="0">
                <a:solidFill>
                  <a:schemeClr val="accent1"/>
                </a:solidFill>
              </a:rPr>
              <a:t>coordonnées des interlocuteurs à contacter</a:t>
            </a:r>
            <a:br>
              <a:rPr lang="fr-FR" sz="1200" b="1" dirty="0">
                <a:solidFill>
                  <a:schemeClr val="accent1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en cas de difficultés seront transmises sur les flyers</a:t>
            </a:r>
            <a:endParaRPr lang="fr-FR" sz="1200" dirty="0">
              <a:latin typeface="+mn-lt"/>
            </a:endParaRPr>
          </a:p>
          <a:p>
            <a:pPr marL="252000" lvl="3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1200" dirty="0">
              <a:solidFill>
                <a:prstClr val="black"/>
              </a:solidFill>
            </a:endParaRPr>
          </a:p>
          <a:p>
            <a:pPr lvl="3">
              <a:spcAft>
                <a:spcPts val="600"/>
              </a:spcAft>
              <a:buClr>
                <a:srgbClr val="00A9CE"/>
              </a:buClr>
            </a:pPr>
            <a:r>
              <a:rPr lang="fr-FR" sz="1200" b="1" dirty="0">
                <a:solidFill>
                  <a:schemeClr val="accent1"/>
                </a:solidFill>
              </a:rPr>
              <a:t>Panneaux de communication sur chantier</a:t>
            </a:r>
            <a:br>
              <a:rPr lang="fr-FR" sz="1200" b="1" dirty="0">
                <a:solidFill>
                  <a:schemeClr val="accent1"/>
                </a:solidFill>
              </a:rPr>
            </a:br>
            <a:r>
              <a:rPr lang="fr-FR" sz="1200" dirty="0">
                <a:solidFill>
                  <a:prstClr val="black"/>
                </a:solidFill>
              </a:rPr>
              <a:t>(</a:t>
            </a:r>
            <a:r>
              <a:rPr lang="fr-FR" sz="1200" i="1" dirty="0">
                <a:solidFill>
                  <a:prstClr val="black"/>
                </a:solidFill>
              </a:rPr>
              <a:t>en complément de la signalétique liée aux déviations</a:t>
            </a:r>
            <a:r>
              <a:rPr lang="fr-FR" sz="1200" dirty="0">
                <a:solidFill>
                  <a:prstClr val="black"/>
                </a:solidFill>
              </a:rPr>
              <a:t>).</a:t>
            </a:r>
          </a:p>
          <a:p>
            <a:pPr marL="252000" lvl="3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76BFB708-BA4C-DB80-C48F-D53CA5E3425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60971" y="343178"/>
            <a:ext cx="8022058" cy="489820"/>
          </a:xfrm>
          <a:prstGeom prst="rect">
            <a:avLst/>
          </a:prstGeom>
        </p:spPr>
        <p:txBody>
          <a:bodyPr vert="horz" lIns="36000" tIns="0" rIns="36000" bIns="0" rtlCol="0" anchor="t">
            <a:noAutofit/>
          </a:bodyPr>
          <a:lstStyle>
            <a:lvl1pPr marL="0" indent="0" algn="l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361" kern="1200" cap="all" baseline="0">
                <a:solidFill>
                  <a:schemeClr val="accent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La communication durant les travaux</a:t>
            </a:r>
          </a:p>
        </p:txBody>
      </p:sp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C4D8E9F1-982E-AEB1-84C2-159E6458F7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011718"/>
              </p:ext>
            </p:extLst>
          </p:nvPr>
        </p:nvGraphicFramePr>
        <p:xfrm>
          <a:off x="562254" y="1995686"/>
          <a:ext cx="1008112" cy="1280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105132" imgH="3945104" progId="">
                  <p:embed/>
                </p:oleObj>
              </mc:Choice>
              <mc:Fallback>
                <p:oleObj r:id="rId4" imgW="3105132" imgH="394510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2254" y="1995686"/>
                        <a:ext cx="1008112" cy="1280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599D068-4D5B-CA80-AB45-3FEDF214D6F5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15/18</a:t>
            </a:r>
          </a:p>
        </p:txBody>
      </p:sp>
    </p:spTree>
    <p:extLst>
      <p:ext uri="{BB962C8B-B14F-4D97-AF65-F5344CB8AC3E}">
        <p14:creationId xmlns:p14="http://schemas.microsoft.com/office/powerpoint/2010/main" val="226382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6F3B12C3-D6AA-9DB8-696C-D88197DCCD9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2772" y="506608"/>
            <a:ext cx="8347817" cy="3869177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1000" dirty="0">
              <a:solidFill>
                <a:prstClr val="black"/>
              </a:solidFill>
              <a:latin typeface="+mn-lt"/>
            </a:endParaRPr>
          </a:p>
          <a:p>
            <a:pPr marL="0" lvl="1" indent="0">
              <a:spcAft>
                <a:spcPts val="600"/>
              </a:spcAft>
              <a:buClr>
                <a:srgbClr val="00A9CE"/>
              </a:buClr>
              <a:buNone/>
            </a:pPr>
            <a:r>
              <a:rPr lang="fr-FR" sz="1200" dirty="0">
                <a:solidFill>
                  <a:prstClr val="black"/>
                </a:solidFill>
                <a:latin typeface="+mn-lt"/>
              </a:rPr>
              <a:t>Retrouvez toutes les informations nécessaires sur la page web dédiée au chantier</a:t>
            </a:r>
          </a:p>
          <a:p>
            <a:pPr marL="0" lvl="1" indent="0">
              <a:spcAft>
                <a:spcPts val="600"/>
              </a:spcAft>
              <a:buClr>
                <a:srgbClr val="00A9CE"/>
              </a:buClr>
              <a:buNone/>
            </a:pPr>
            <a:r>
              <a:rPr lang="fr-FR" sz="1800" u="sng" dirty="0">
                <a:solidFill>
                  <a:srgbClr val="0563C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www.seneo.fr/seneo-travaux/</a:t>
            </a:r>
            <a:endParaRPr lang="fr-FR" sz="1800" u="sng" dirty="0">
              <a:solidFill>
                <a:srgbClr val="0563C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52000" lvl="3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1800" u="sng" dirty="0">
              <a:solidFill>
                <a:srgbClr val="0563C1"/>
              </a:solidFill>
              <a:latin typeface="Aptos" panose="020B0004020202020204" pitchFamily="34" charset="0"/>
            </a:endParaRPr>
          </a:p>
          <a:p>
            <a:pPr marL="252000" lvl="3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800" dirty="0">
              <a:solidFill>
                <a:prstClr val="black"/>
              </a:solidFill>
            </a:endParaRPr>
          </a:p>
          <a:p>
            <a:pPr lvl="4">
              <a:spcAft>
                <a:spcPts val="600"/>
              </a:spcAft>
              <a:buClr>
                <a:srgbClr val="00A9CE"/>
              </a:buClr>
            </a:pPr>
            <a:endParaRPr lang="fr-FR" sz="800" dirty="0">
              <a:solidFill>
                <a:prstClr val="black"/>
              </a:solidFill>
            </a:endParaRPr>
          </a:p>
          <a:p>
            <a:pPr marL="252000" lvl="3" indent="0">
              <a:spcAft>
                <a:spcPts val="600"/>
              </a:spcAft>
              <a:buClr>
                <a:srgbClr val="00A9CE"/>
              </a:buClr>
              <a:buNone/>
            </a:pPr>
            <a:endParaRPr lang="fr-FR" sz="1100" dirty="0">
              <a:solidFill>
                <a:srgbClr val="C00000"/>
              </a:solidFill>
            </a:endParaRPr>
          </a:p>
          <a:p>
            <a:pPr lvl="1">
              <a:spcAft>
                <a:spcPts val="600"/>
              </a:spcAft>
              <a:buClr>
                <a:srgbClr val="00A9CE"/>
              </a:buClr>
            </a:pPr>
            <a:endParaRPr lang="fr-FR" sz="1100" dirty="0"/>
          </a:p>
        </p:txBody>
      </p:sp>
      <p:sp>
        <p:nvSpPr>
          <p:cNvPr id="12" name="Titre 5">
            <a:extLst>
              <a:ext uri="{FF2B5EF4-FFF2-40B4-BE49-F238E27FC236}">
                <a16:creationId xmlns:a16="http://schemas.microsoft.com/office/drawing/2014/main" id="{76BFB708-BA4C-DB80-C48F-D53CA5E3425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23708" y="261698"/>
            <a:ext cx="8022058" cy="489820"/>
          </a:xfrm>
          <a:prstGeom prst="rect">
            <a:avLst/>
          </a:prstGeom>
        </p:spPr>
        <p:txBody>
          <a:bodyPr vert="horz" lIns="36000" tIns="0" rIns="36000" bIns="0" rtlCol="0" anchor="t">
            <a:noAutofit/>
          </a:bodyPr>
          <a:lstStyle>
            <a:lvl1pPr marL="0" indent="0" algn="l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361" kern="1200" cap="all" baseline="0">
                <a:solidFill>
                  <a:schemeClr val="accent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La communication durant les travaux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04DC30A5-C87E-B421-C3C1-C26411925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2929"/>
              </p:ext>
            </p:extLst>
          </p:nvPr>
        </p:nvGraphicFramePr>
        <p:xfrm>
          <a:off x="532772" y="1779515"/>
          <a:ext cx="3433032" cy="28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2487435" imgH="18497249" progId="">
                  <p:embed/>
                </p:oleObj>
              </mc:Choice>
              <mc:Fallback>
                <p:oleObj r:id="rId4" imgW="22487435" imgH="184972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2772" y="1779515"/>
                        <a:ext cx="3433032" cy="282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5FDDF584-37FA-8274-8561-4980D0EB7A8F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16/18</a:t>
            </a:r>
          </a:p>
        </p:txBody>
      </p:sp>
      <p:pic>
        <p:nvPicPr>
          <p:cNvPr id="2" name="Image 1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9082E859-74D9-C2D0-95F3-BA0F62D9C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727" y="915566"/>
            <a:ext cx="4652132" cy="315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5">
            <a:extLst>
              <a:ext uri="{FF2B5EF4-FFF2-40B4-BE49-F238E27FC236}">
                <a16:creationId xmlns:a16="http://schemas.microsoft.com/office/drawing/2014/main" id="{76BFB708-BA4C-DB80-C48F-D53CA5E3425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3259" y="287993"/>
            <a:ext cx="8022058" cy="489820"/>
          </a:xfrm>
          <a:prstGeom prst="rect">
            <a:avLst/>
          </a:prstGeom>
        </p:spPr>
        <p:txBody>
          <a:bodyPr vert="horz" lIns="36000" tIns="0" rIns="36000" bIns="0" rtlCol="0" anchor="t">
            <a:noAutofit/>
          </a:bodyPr>
          <a:lstStyle>
            <a:lvl1pPr marL="0" indent="0" algn="l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361" kern="1200" cap="all" baseline="0">
                <a:solidFill>
                  <a:schemeClr val="accent1"/>
                </a:solidFill>
                <a:latin typeface="Raleway Black" panose="020B0A03030101060003" pitchFamily="34" charset="0"/>
                <a:ea typeface="+mj-ea"/>
                <a:cs typeface="+mj-cs"/>
              </a:defRPr>
            </a:lvl1pPr>
          </a:lstStyle>
          <a:p>
            <a:r>
              <a:rPr lang="fr-FR" sz="2400" dirty="0"/>
              <a:t>Questions / Réponses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DDF584-37FA-8274-8561-4980D0EB7A8F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17/18</a:t>
            </a:r>
          </a:p>
        </p:txBody>
      </p:sp>
      <p:pic>
        <p:nvPicPr>
          <p:cNvPr id="3" name="Image 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B2928F21-235D-0ED3-9254-84345C1F4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64" y="532903"/>
            <a:ext cx="4652132" cy="3158396"/>
          </a:xfrm>
          <a:prstGeom prst="rect">
            <a:avLst/>
          </a:prstGeom>
        </p:spPr>
      </p:pic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5D1B74CD-866C-1460-33A2-1A2ACCDA9E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788634"/>
              </p:ext>
            </p:extLst>
          </p:nvPr>
        </p:nvGraphicFramePr>
        <p:xfrm>
          <a:off x="1293430" y="1491630"/>
          <a:ext cx="2036302" cy="2587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105132" imgH="3945104" progId="">
                  <p:embed/>
                </p:oleObj>
              </mc:Choice>
              <mc:Fallback>
                <p:oleObj r:id="rId4" imgW="3105132" imgH="3945104" progId="">
                  <p:embed/>
                  <p:pic>
                    <p:nvPicPr>
                      <p:cNvPr id="2" name="Objet 1">
                        <a:extLst>
                          <a:ext uri="{FF2B5EF4-FFF2-40B4-BE49-F238E27FC236}">
                            <a16:creationId xmlns:a16="http://schemas.microsoft.com/office/drawing/2014/main" id="{C4D8E9F1-982E-AEB1-84C2-159E6458F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3430" y="1491630"/>
                        <a:ext cx="2036302" cy="2587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7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755E17C-FC6A-9FA5-7558-D23E57A5E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0309" y="2035852"/>
            <a:ext cx="5142642" cy="1102226"/>
          </a:xfrm>
        </p:spPr>
        <p:txBody>
          <a:bodyPr/>
          <a:lstStyle/>
          <a:p>
            <a:r>
              <a:rPr lang="fr-FR" dirty="0"/>
              <a:t>Merci pour votre attention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DF5162B-7E06-4769-5EA1-B351B671AEC0}"/>
              </a:ext>
            </a:extLst>
          </p:cNvPr>
          <p:cNvGrpSpPr/>
          <p:nvPr/>
        </p:nvGrpSpPr>
        <p:grpSpPr>
          <a:xfrm>
            <a:off x="198462" y="4232595"/>
            <a:ext cx="2701847" cy="499395"/>
            <a:chOff x="13726660" y="5706109"/>
            <a:chExt cx="3366789" cy="622300"/>
          </a:xfrm>
        </p:grpSpPr>
        <p:pic>
          <p:nvPicPr>
            <p:cNvPr id="14" name="Image 13">
              <a:hlinkClick r:id="rId2"/>
              <a:extLst>
                <a:ext uri="{FF2B5EF4-FFF2-40B4-BE49-F238E27FC236}">
                  <a16:creationId xmlns:a16="http://schemas.microsoft.com/office/drawing/2014/main" id="{EFC9CD1B-0DA2-3F57-2121-5B899F1F2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6660" y="5706109"/>
              <a:ext cx="622300" cy="622300"/>
            </a:xfrm>
            <a:prstGeom prst="rect">
              <a:avLst/>
            </a:prstGeom>
          </p:spPr>
        </p:pic>
        <p:pic>
          <p:nvPicPr>
            <p:cNvPr id="15" name="Image 14">
              <a:hlinkClick r:id="rId4"/>
              <a:extLst>
                <a:ext uri="{FF2B5EF4-FFF2-40B4-BE49-F238E27FC236}">
                  <a16:creationId xmlns:a16="http://schemas.microsoft.com/office/drawing/2014/main" id="{5D4C6DE3-CD8B-7D51-DA99-D7F4799F8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45207" y="5706109"/>
              <a:ext cx="622300" cy="622300"/>
            </a:xfrm>
            <a:prstGeom prst="rect">
              <a:avLst/>
            </a:prstGeom>
          </p:spPr>
        </p:pic>
        <p:pic>
          <p:nvPicPr>
            <p:cNvPr id="16" name="Image 15">
              <a:hlinkClick r:id="rId6"/>
              <a:extLst>
                <a:ext uri="{FF2B5EF4-FFF2-40B4-BE49-F238E27FC236}">
                  <a16:creationId xmlns:a16="http://schemas.microsoft.com/office/drawing/2014/main" id="{8D527748-78F0-7C68-8682-020F10951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63753" y="5706109"/>
              <a:ext cx="622300" cy="622300"/>
            </a:xfrm>
            <a:prstGeom prst="rect">
              <a:avLst/>
            </a:prstGeom>
          </p:spPr>
        </p:pic>
        <p:pic>
          <p:nvPicPr>
            <p:cNvPr id="17" name="Image 16">
              <a:hlinkClick r:id="rId8"/>
              <a:extLst>
                <a:ext uri="{FF2B5EF4-FFF2-40B4-BE49-F238E27FC236}">
                  <a16:creationId xmlns:a16="http://schemas.microsoft.com/office/drawing/2014/main" id="{67CF3596-0BD3-4598-1CF2-D661FA8AB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471149" y="5706109"/>
              <a:ext cx="622300" cy="622300"/>
            </a:xfrm>
            <a:prstGeom prst="rect">
              <a:avLst/>
            </a:prstGeom>
          </p:spPr>
        </p:pic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EC89E877-899F-C913-DCC5-CCED5609D0FA}"/>
              </a:ext>
            </a:extLst>
          </p:cNvPr>
          <p:cNvSpPr txBox="1"/>
          <p:nvPr/>
        </p:nvSpPr>
        <p:spPr>
          <a:xfrm>
            <a:off x="1115616" y="480398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u="sng" dirty="0">
                <a:solidFill>
                  <a:schemeClr val="accent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seneo.fr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1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DC45F1C-EECF-B598-06F2-2E5C3FB6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15" y="361589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rgbClr val="016A8E"/>
                </a:solidFill>
                <a:latin typeface="Raleway Black" panose="020B0A03030101060003" pitchFamily="34" charset="0"/>
              </a:rPr>
              <a:t>Présentation de </a:t>
            </a:r>
            <a:r>
              <a:rPr lang="fr-FR" sz="2400" dirty="0" err="1">
                <a:solidFill>
                  <a:srgbClr val="016A8E"/>
                </a:solidFill>
                <a:latin typeface="Raleway Black" panose="020B0A03030101060003" pitchFamily="34" charset="0"/>
              </a:rPr>
              <a:t>sénéo</a:t>
            </a:r>
            <a:endParaRPr lang="fr-FR" sz="2400" dirty="0">
              <a:solidFill>
                <a:srgbClr val="016A8E"/>
              </a:solidFill>
              <a:latin typeface="Raleway Black" panose="020B0A030301010600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A5C816-32FF-C7E7-3A2D-32C574DE2D87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2/18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A0BEBD7-3DFD-8E36-BE36-071DA29F9E31}"/>
              </a:ext>
            </a:extLst>
          </p:cNvPr>
          <p:cNvSpPr/>
          <p:nvPr/>
        </p:nvSpPr>
        <p:spPr>
          <a:xfrm>
            <a:off x="5323986" y="3089548"/>
            <a:ext cx="1189765" cy="1565616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endParaRPr lang="fr-FR" b="1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r>
              <a:rPr lang="fr-FR" b="1" dirty="0">
                <a:solidFill>
                  <a:srgbClr val="016A8E"/>
                </a:solidFill>
                <a:latin typeface="Raleway Black" pitchFamily="2" charset="0"/>
              </a:rPr>
              <a:t>1 usine </a:t>
            </a:r>
          </a:p>
          <a:p>
            <a:pPr algn="ctr"/>
            <a:r>
              <a:rPr lang="fr-FR" sz="1050" b="1" dirty="0">
                <a:solidFill>
                  <a:srgbClr val="01A9CE"/>
                </a:solidFill>
                <a:latin typeface="Raleway Light" panose="020B0403030101060003" pitchFamily="34" charset="0"/>
              </a:rPr>
              <a:t>de production d’eau potable</a:t>
            </a:r>
            <a:endParaRPr lang="fr-FR" b="1" dirty="0">
              <a:solidFill>
                <a:srgbClr val="01A9CE"/>
              </a:solidFill>
              <a:latin typeface="Raleway Light" panose="020B0403030101060003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7831053-451D-5920-6A1A-FFBAC394C807}"/>
              </a:ext>
            </a:extLst>
          </p:cNvPr>
          <p:cNvSpPr/>
          <p:nvPr/>
        </p:nvSpPr>
        <p:spPr>
          <a:xfrm>
            <a:off x="5458746" y="2085869"/>
            <a:ext cx="1055005" cy="845381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endParaRPr lang="fr-FR" sz="1000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endParaRPr lang="fr-FR" sz="800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r>
              <a:rPr lang="fr-FR" sz="2000" dirty="0">
                <a:solidFill>
                  <a:srgbClr val="016A8E"/>
                </a:solidFill>
                <a:latin typeface="Raleway Black" pitchFamily="2" charset="0"/>
              </a:rPr>
              <a:t>992</a:t>
            </a:r>
            <a:r>
              <a:rPr lang="fr-FR" sz="1600" dirty="0">
                <a:solidFill>
                  <a:srgbClr val="016A8E"/>
                </a:solidFill>
                <a:latin typeface="Raleway Black" pitchFamily="2" charset="0"/>
              </a:rPr>
              <a:t> </a:t>
            </a:r>
            <a:r>
              <a:rPr lang="fr-FR" sz="1100" dirty="0">
                <a:solidFill>
                  <a:srgbClr val="016A8E"/>
                </a:solidFill>
                <a:latin typeface="Raleway Black" pitchFamily="2" charset="0"/>
              </a:rPr>
              <a:t>km</a:t>
            </a:r>
            <a:endParaRPr lang="fr-FR" sz="1600" dirty="0">
              <a:solidFill>
                <a:srgbClr val="016A8E"/>
              </a:solidFill>
              <a:latin typeface="Raleway Black" pitchFamily="2" charset="0"/>
            </a:endParaRPr>
          </a:p>
          <a:p>
            <a:pPr algn="ctr"/>
            <a:r>
              <a:rPr lang="fr-FR" sz="800" b="1" dirty="0">
                <a:solidFill>
                  <a:srgbClr val="01A9CE"/>
                </a:solidFill>
                <a:latin typeface="Raleway" pitchFamily="2" charset="0"/>
              </a:rPr>
              <a:t>de canalisations</a:t>
            </a:r>
          </a:p>
          <a:p>
            <a:pPr algn="ctr"/>
            <a:endParaRPr lang="fr-FR" sz="1000" dirty="0">
              <a:solidFill>
                <a:schemeClr val="accent1"/>
              </a:solidFill>
              <a:latin typeface="Raleway Black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BCCD0A6-E7C4-2D87-E494-AA6092679178}"/>
              </a:ext>
            </a:extLst>
          </p:cNvPr>
          <p:cNvGrpSpPr/>
          <p:nvPr/>
        </p:nvGrpSpPr>
        <p:grpSpPr>
          <a:xfrm>
            <a:off x="397296" y="3103109"/>
            <a:ext cx="2520280" cy="1589404"/>
            <a:chOff x="177800" y="1092524"/>
            <a:chExt cx="3342409" cy="2107876"/>
          </a:xfrm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C799B11-EFDC-9450-AC97-03A854907FFA}"/>
                </a:ext>
              </a:extLst>
            </p:cNvPr>
            <p:cNvSpPr/>
            <p:nvPr/>
          </p:nvSpPr>
          <p:spPr>
            <a:xfrm>
              <a:off x="177800" y="1092524"/>
              <a:ext cx="3342409" cy="2107876"/>
            </a:xfrm>
            <a:prstGeom prst="roundRect">
              <a:avLst>
                <a:gd name="adj" fmla="val 3994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25C7966F-6846-39E7-877A-A8E1C05BE45E}"/>
                </a:ext>
              </a:extLst>
            </p:cNvPr>
            <p:cNvGrpSpPr/>
            <p:nvPr/>
          </p:nvGrpSpPr>
          <p:grpSpPr>
            <a:xfrm>
              <a:off x="221823" y="1136939"/>
              <a:ext cx="3248451" cy="2030555"/>
              <a:chOff x="256486" y="1143003"/>
              <a:chExt cx="9550190" cy="5969672"/>
            </a:xfrm>
          </p:grpSpPr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E1B0F5D9-EE60-0695-D791-07A622ECE0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2953"/>
              <a:stretch/>
            </p:blipFill>
            <p:spPr>
              <a:xfrm>
                <a:off x="256486" y="1143003"/>
                <a:ext cx="9550190" cy="5969672"/>
              </a:xfrm>
              <a:prstGeom prst="rect">
                <a:avLst/>
              </a:prstGeom>
            </p:spPr>
          </p:pic>
          <p:sp>
            <p:nvSpPr>
              <p:cNvPr id="20" name="Forme libre : forme 28">
                <a:extLst>
                  <a:ext uri="{FF2B5EF4-FFF2-40B4-BE49-F238E27FC236}">
                    <a16:creationId xmlns:a16="http://schemas.microsoft.com/office/drawing/2014/main" id="{C5AAF350-2164-BB64-E765-91177F300D88}"/>
                  </a:ext>
                </a:extLst>
              </p:cNvPr>
              <p:cNvSpPr/>
              <p:nvPr/>
            </p:nvSpPr>
            <p:spPr>
              <a:xfrm>
                <a:off x="1343025" y="1814513"/>
                <a:ext cx="4157663" cy="3457575"/>
              </a:xfrm>
              <a:custGeom>
                <a:avLst/>
                <a:gdLst>
                  <a:gd name="connsiteX0" fmla="*/ 1700213 w 4157663"/>
                  <a:gd name="connsiteY0" fmla="*/ 3078956 h 3457575"/>
                  <a:gd name="connsiteX1" fmla="*/ 1185863 w 4157663"/>
                  <a:gd name="connsiteY1" fmla="*/ 3028950 h 3457575"/>
                  <a:gd name="connsiteX2" fmla="*/ 1057275 w 4157663"/>
                  <a:gd name="connsiteY2" fmla="*/ 3243262 h 3457575"/>
                  <a:gd name="connsiteX3" fmla="*/ 207169 w 4157663"/>
                  <a:gd name="connsiteY3" fmla="*/ 3457575 h 3457575"/>
                  <a:gd name="connsiteX4" fmla="*/ 0 w 4157663"/>
                  <a:gd name="connsiteY4" fmla="*/ 3114675 h 3457575"/>
                  <a:gd name="connsiteX5" fmla="*/ 85725 w 4157663"/>
                  <a:gd name="connsiteY5" fmla="*/ 2893218 h 3457575"/>
                  <a:gd name="connsiteX6" fmla="*/ 14288 w 4157663"/>
                  <a:gd name="connsiteY6" fmla="*/ 2678906 h 3457575"/>
                  <a:gd name="connsiteX7" fmla="*/ 428625 w 4157663"/>
                  <a:gd name="connsiteY7" fmla="*/ 1850231 h 3457575"/>
                  <a:gd name="connsiteX8" fmla="*/ 550069 w 4157663"/>
                  <a:gd name="connsiteY8" fmla="*/ 1735931 h 3457575"/>
                  <a:gd name="connsiteX9" fmla="*/ 1128713 w 4157663"/>
                  <a:gd name="connsiteY9" fmla="*/ 1428750 h 3457575"/>
                  <a:gd name="connsiteX10" fmla="*/ 1814513 w 4157663"/>
                  <a:gd name="connsiteY10" fmla="*/ 778668 h 3457575"/>
                  <a:gd name="connsiteX11" fmla="*/ 2628900 w 4157663"/>
                  <a:gd name="connsiteY11" fmla="*/ 171450 h 3457575"/>
                  <a:gd name="connsiteX12" fmla="*/ 3178969 w 4157663"/>
                  <a:gd name="connsiteY12" fmla="*/ 0 h 3457575"/>
                  <a:gd name="connsiteX13" fmla="*/ 3643313 w 4157663"/>
                  <a:gd name="connsiteY13" fmla="*/ 114300 h 3457575"/>
                  <a:gd name="connsiteX14" fmla="*/ 4136231 w 4157663"/>
                  <a:gd name="connsiteY14" fmla="*/ 328612 h 3457575"/>
                  <a:gd name="connsiteX15" fmla="*/ 4157663 w 4157663"/>
                  <a:gd name="connsiteY15" fmla="*/ 671512 h 3457575"/>
                  <a:gd name="connsiteX16" fmla="*/ 3971925 w 4157663"/>
                  <a:gd name="connsiteY16" fmla="*/ 992981 h 3457575"/>
                  <a:gd name="connsiteX17" fmla="*/ 3850481 w 4157663"/>
                  <a:gd name="connsiteY17" fmla="*/ 1085850 h 3457575"/>
                  <a:gd name="connsiteX18" fmla="*/ 3800475 w 4157663"/>
                  <a:gd name="connsiteY18" fmla="*/ 1193006 h 3457575"/>
                  <a:gd name="connsiteX19" fmla="*/ 3671888 w 4157663"/>
                  <a:gd name="connsiteY19" fmla="*/ 1264443 h 3457575"/>
                  <a:gd name="connsiteX20" fmla="*/ 3000375 w 4157663"/>
                  <a:gd name="connsiteY20" fmla="*/ 1628775 h 3457575"/>
                  <a:gd name="connsiteX21" fmla="*/ 2707481 w 4157663"/>
                  <a:gd name="connsiteY21" fmla="*/ 1778793 h 3457575"/>
                  <a:gd name="connsiteX22" fmla="*/ 2321719 w 4157663"/>
                  <a:gd name="connsiteY22" fmla="*/ 2143125 h 3457575"/>
                  <a:gd name="connsiteX23" fmla="*/ 1864519 w 4157663"/>
                  <a:gd name="connsiteY23" fmla="*/ 1871662 h 3457575"/>
                  <a:gd name="connsiteX24" fmla="*/ 1635919 w 4157663"/>
                  <a:gd name="connsiteY24" fmla="*/ 2293143 h 3457575"/>
                  <a:gd name="connsiteX25" fmla="*/ 1871663 w 4157663"/>
                  <a:gd name="connsiteY25" fmla="*/ 2478881 h 3457575"/>
                  <a:gd name="connsiteX26" fmla="*/ 1814513 w 4157663"/>
                  <a:gd name="connsiteY26" fmla="*/ 2764631 h 3457575"/>
                  <a:gd name="connsiteX27" fmla="*/ 1700213 w 4157663"/>
                  <a:gd name="connsiteY27" fmla="*/ 3078956 h 345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157663" h="3457575">
                    <a:moveTo>
                      <a:pt x="1700213" y="3078956"/>
                    </a:moveTo>
                    <a:lnTo>
                      <a:pt x="1185863" y="3028950"/>
                    </a:lnTo>
                    <a:lnTo>
                      <a:pt x="1057275" y="3243262"/>
                    </a:lnTo>
                    <a:lnTo>
                      <a:pt x="207169" y="3457575"/>
                    </a:lnTo>
                    <a:lnTo>
                      <a:pt x="0" y="3114675"/>
                    </a:lnTo>
                    <a:lnTo>
                      <a:pt x="85725" y="2893218"/>
                    </a:lnTo>
                    <a:lnTo>
                      <a:pt x="14288" y="2678906"/>
                    </a:lnTo>
                    <a:lnTo>
                      <a:pt x="428625" y="1850231"/>
                    </a:lnTo>
                    <a:lnTo>
                      <a:pt x="550069" y="1735931"/>
                    </a:lnTo>
                    <a:lnTo>
                      <a:pt x="1128713" y="1428750"/>
                    </a:lnTo>
                    <a:lnTo>
                      <a:pt x="1814513" y="778668"/>
                    </a:lnTo>
                    <a:lnTo>
                      <a:pt x="2628900" y="171450"/>
                    </a:lnTo>
                    <a:lnTo>
                      <a:pt x="3178969" y="0"/>
                    </a:lnTo>
                    <a:lnTo>
                      <a:pt x="3643313" y="114300"/>
                    </a:lnTo>
                    <a:lnTo>
                      <a:pt x="4136231" y="328612"/>
                    </a:lnTo>
                    <a:lnTo>
                      <a:pt x="4157663" y="671512"/>
                    </a:lnTo>
                    <a:lnTo>
                      <a:pt x="3971925" y="992981"/>
                    </a:lnTo>
                    <a:lnTo>
                      <a:pt x="3850481" y="1085850"/>
                    </a:lnTo>
                    <a:lnTo>
                      <a:pt x="3800475" y="1193006"/>
                    </a:lnTo>
                    <a:lnTo>
                      <a:pt x="3671888" y="1264443"/>
                    </a:lnTo>
                    <a:lnTo>
                      <a:pt x="3000375" y="1628775"/>
                    </a:lnTo>
                    <a:lnTo>
                      <a:pt x="2707481" y="1778793"/>
                    </a:lnTo>
                    <a:lnTo>
                      <a:pt x="2321719" y="2143125"/>
                    </a:lnTo>
                    <a:lnTo>
                      <a:pt x="1864519" y="1871662"/>
                    </a:lnTo>
                    <a:lnTo>
                      <a:pt x="1635919" y="2293143"/>
                    </a:lnTo>
                    <a:lnTo>
                      <a:pt x="1871663" y="2478881"/>
                    </a:lnTo>
                    <a:lnTo>
                      <a:pt x="1814513" y="2764631"/>
                    </a:lnTo>
                    <a:lnTo>
                      <a:pt x="1700213" y="3078956"/>
                    </a:lnTo>
                    <a:close/>
                  </a:path>
                </a:pathLst>
              </a:custGeom>
              <a:solidFill>
                <a:srgbClr val="01A9CE">
                  <a:alpha val="40000"/>
                </a:srgbClr>
              </a:solidFill>
              <a:ln>
                <a:solidFill>
                  <a:srgbClr val="016A8E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6222B44-D3C3-63A9-C5E6-C6B8920C5D62}"/>
              </a:ext>
            </a:extLst>
          </p:cNvPr>
          <p:cNvSpPr/>
          <p:nvPr/>
        </p:nvSpPr>
        <p:spPr>
          <a:xfrm>
            <a:off x="395536" y="935036"/>
            <a:ext cx="4074722" cy="982501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rgbClr val="37BADF"/>
              </a:solidFill>
              <a:latin typeface="Raleway Light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EB2D4A6-D6FB-5DDA-1F17-E4EA62965D2B}"/>
              </a:ext>
            </a:extLst>
          </p:cNvPr>
          <p:cNvSpPr/>
          <p:nvPr/>
        </p:nvSpPr>
        <p:spPr>
          <a:xfrm>
            <a:off x="4570412" y="923658"/>
            <a:ext cx="1943340" cy="990546"/>
          </a:xfrm>
          <a:prstGeom prst="roundRect">
            <a:avLst>
              <a:gd name="adj" fmla="val 396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solidFill>
                <a:schemeClr val="accent2"/>
              </a:solidFill>
              <a:latin typeface="Raleway" pitchFamily="2" charset="0"/>
            </a:endParaRPr>
          </a:p>
          <a:p>
            <a:pPr algn="ctr"/>
            <a:endParaRPr lang="fr-FR" sz="800" dirty="0">
              <a:solidFill>
                <a:schemeClr val="accent2"/>
              </a:solidFill>
              <a:latin typeface="Raleway" pitchFamily="2" charset="0"/>
            </a:endParaRPr>
          </a:p>
          <a:p>
            <a:pPr algn="ctr"/>
            <a:r>
              <a:rPr lang="fr-FR" sz="2000" dirty="0">
                <a:solidFill>
                  <a:srgbClr val="016A8E"/>
                </a:solidFill>
                <a:latin typeface="Raleway Black" pitchFamily="2" charset="0"/>
              </a:rPr>
              <a:t>33,7 </a:t>
            </a:r>
            <a:r>
              <a:rPr lang="fr-FR" sz="1100" dirty="0">
                <a:solidFill>
                  <a:srgbClr val="016A8E"/>
                </a:solidFill>
                <a:latin typeface="Raleway Black" pitchFamily="2" charset="0"/>
              </a:rPr>
              <a:t>millions de m</a:t>
            </a:r>
            <a:r>
              <a:rPr lang="fr-FR" sz="1100" baseline="30000" dirty="0">
                <a:solidFill>
                  <a:srgbClr val="016A8E"/>
                </a:solidFill>
                <a:latin typeface="Raleway Black" pitchFamily="2" charset="0"/>
              </a:rPr>
              <a:t>3</a:t>
            </a:r>
            <a:endParaRPr lang="fr-FR" sz="1400" baseline="30000" dirty="0">
              <a:solidFill>
                <a:srgbClr val="016A8E"/>
              </a:solidFill>
              <a:latin typeface="Raleway Black" pitchFamily="2" charset="0"/>
            </a:endParaRPr>
          </a:p>
          <a:p>
            <a:pPr algn="ctr"/>
            <a:r>
              <a:rPr lang="fr-FR" sz="1400" b="1" dirty="0">
                <a:solidFill>
                  <a:srgbClr val="37BADF"/>
                </a:solidFill>
                <a:latin typeface="Raleway" pitchFamily="2" charset="0"/>
              </a:rPr>
              <a:t>facturés par an</a:t>
            </a:r>
          </a:p>
        </p:txBody>
      </p:sp>
      <p:sp>
        <p:nvSpPr>
          <p:cNvPr id="44" name="Forme libre : forme 53">
            <a:extLst>
              <a:ext uri="{FF2B5EF4-FFF2-40B4-BE49-F238E27FC236}">
                <a16:creationId xmlns:a16="http://schemas.microsoft.com/office/drawing/2014/main" id="{F9A3A349-6A38-4DDA-6EB8-08E5A4092702}"/>
              </a:ext>
            </a:extLst>
          </p:cNvPr>
          <p:cNvSpPr/>
          <p:nvPr/>
        </p:nvSpPr>
        <p:spPr>
          <a:xfrm>
            <a:off x="5451555" y="987789"/>
            <a:ext cx="280930" cy="329125"/>
          </a:xfrm>
          <a:custGeom>
            <a:avLst/>
            <a:gdLst>
              <a:gd name="connsiteX0" fmla="*/ 4993771 w 5848387"/>
              <a:gd name="connsiteY0" fmla="*/ 1970723 h 6851715"/>
              <a:gd name="connsiteX1" fmla="*/ 4992937 w 5848387"/>
              <a:gd name="connsiteY1" fmla="*/ 6013710 h 6851715"/>
              <a:gd name="connsiteX2" fmla="*/ 2925081 w 5848387"/>
              <a:gd name="connsiteY2" fmla="*/ 6851716 h 6851715"/>
              <a:gd name="connsiteX3" fmla="*/ 856390 w 5848387"/>
              <a:gd name="connsiteY3" fmla="*/ 6013710 h 6851715"/>
              <a:gd name="connsiteX4" fmla="*/ 0 w 5848387"/>
              <a:gd name="connsiteY4" fmla="*/ 3991799 h 6851715"/>
              <a:gd name="connsiteX5" fmla="*/ 856390 w 5848387"/>
              <a:gd name="connsiteY5" fmla="*/ 1969889 h 6851715"/>
              <a:gd name="connsiteX6" fmla="*/ 2770528 w 5848387"/>
              <a:gd name="connsiteY6" fmla="*/ 60783 h 6851715"/>
              <a:gd name="connsiteX7" fmla="*/ 3078825 w 5848387"/>
              <a:gd name="connsiteY7" fmla="*/ 60783 h 6851715"/>
              <a:gd name="connsiteX8" fmla="*/ 4993771 w 5848387"/>
              <a:gd name="connsiteY8" fmla="*/ 1970723 h 6851715"/>
              <a:gd name="connsiteX9" fmla="*/ 4688004 w 5848387"/>
              <a:gd name="connsiteY9" fmla="*/ 5715505 h 6851715"/>
              <a:gd name="connsiteX10" fmla="*/ 4688004 w 5848387"/>
              <a:gd name="connsiteY10" fmla="*/ 2268251 h 6851715"/>
              <a:gd name="connsiteX11" fmla="*/ 4686335 w 5848387"/>
              <a:gd name="connsiteY11" fmla="*/ 2266582 h 6851715"/>
              <a:gd name="connsiteX12" fmla="*/ 2925106 w 5848387"/>
              <a:gd name="connsiteY12" fmla="*/ 510360 h 6851715"/>
              <a:gd name="connsiteX13" fmla="*/ 1163044 w 5848387"/>
              <a:gd name="connsiteY13" fmla="*/ 2266582 h 6851715"/>
              <a:gd name="connsiteX14" fmla="*/ 431976 w 5848387"/>
              <a:gd name="connsiteY14" fmla="*/ 3991878 h 6851715"/>
              <a:gd name="connsiteX15" fmla="*/ 1162209 w 5848387"/>
              <a:gd name="connsiteY15" fmla="*/ 5715505 h 6851715"/>
              <a:gd name="connsiteX16" fmla="*/ 2925106 w 5848387"/>
              <a:gd name="connsiteY16" fmla="*/ 6429857 h 6851715"/>
              <a:gd name="connsiteX17" fmla="*/ 4688004 w 5848387"/>
              <a:gd name="connsiteY17" fmla="*/ 5715505 h 685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48387" h="6851715">
                <a:moveTo>
                  <a:pt x="4993771" y="1970723"/>
                </a:moveTo>
                <a:cubicBezTo>
                  <a:pt x="6133399" y="3085266"/>
                  <a:pt x="6133399" y="4899142"/>
                  <a:pt x="4992937" y="6013710"/>
                </a:cubicBezTo>
                <a:cubicBezTo>
                  <a:pt x="4440672" y="6554267"/>
                  <a:pt x="3706267" y="6851716"/>
                  <a:pt x="2925081" y="6851716"/>
                </a:cubicBezTo>
                <a:cubicBezTo>
                  <a:pt x="2143894" y="6851716"/>
                  <a:pt x="1409489" y="6554267"/>
                  <a:pt x="856390" y="6013710"/>
                </a:cubicBezTo>
                <a:cubicBezTo>
                  <a:pt x="304125" y="5473988"/>
                  <a:pt x="0" y="4755463"/>
                  <a:pt x="0" y="3991799"/>
                </a:cubicBezTo>
                <a:cubicBezTo>
                  <a:pt x="0" y="3228136"/>
                  <a:pt x="304125" y="2509637"/>
                  <a:pt x="856390" y="1969889"/>
                </a:cubicBezTo>
                <a:lnTo>
                  <a:pt x="2770528" y="60783"/>
                </a:lnTo>
                <a:cubicBezTo>
                  <a:pt x="2852407" y="-20261"/>
                  <a:pt x="2997780" y="-20261"/>
                  <a:pt x="3078825" y="60783"/>
                </a:cubicBezTo>
                <a:lnTo>
                  <a:pt x="4993771" y="1970723"/>
                </a:lnTo>
                <a:close/>
                <a:moveTo>
                  <a:pt x="4688004" y="5715505"/>
                </a:moveTo>
                <a:cubicBezTo>
                  <a:pt x="5660536" y="4765554"/>
                  <a:pt x="5660536" y="3218201"/>
                  <a:pt x="4688004" y="2268251"/>
                </a:cubicBezTo>
                <a:cubicBezTo>
                  <a:pt x="4688004" y="2267417"/>
                  <a:pt x="4687169" y="2267417"/>
                  <a:pt x="4686335" y="2266582"/>
                </a:cubicBezTo>
                <a:lnTo>
                  <a:pt x="2925106" y="510360"/>
                </a:lnTo>
                <a:lnTo>
                  <a:pt x="1163044" y="2266582"/>
                </a:lnTo>
                <a:cubicBezTo>
                  <a:pt x="690989" y="2728624"/>
                  <a:pt x="431976" y="3341020"/>
                  <a:pt x="431976" y="3991878"/>
                </a:cubicBezTo>
                <a:cubicBezTo>
                  <a:pt x="431976" y="4642736"/>
                  <a:pt x="690989" y="5255158"/>
                  <a:pt x="1162209" y="5715505"/>
                </a:cubicBezTo>
                <a:cubicBezTo>
                  <a:pt x="1632595" y="6175851"/>
                  <a:pt x="2259229" y="6429857"/>
                  <a:pt x="2925106" y="6429857"/>
                </a:cubicBezTo>
                <a:cubicBezTo>
                  <a:pt x="3590985" y="6429857"/>
                  <a:pt x="4216784" y="6175877"/>
                  <a:pt x="4688004" y="5715505"/>
                </a:cubicBezTo>
                <a:close/>
              </a:path>
            </a:pathLst>
          </a:custGeom>
          <a:solidFill>
            <a:srgbClr val="016A8E"/>
          </a:solidFill>
          <a:ln w="26076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5" name="Forme libre : forme 54">
            <a:extLst>
              <a:ext uri="{FF2B5EF4-FFF2-40B4-BE49-F238E27FC236}">
                <a16:creationId xmlns:a16="http://schemas.microsoft.com/office/drawing/2014/main" id="{7AC1D7B1-84C1-B499-0312-3DC8EEEB012A}"/>
              </a:ext>
            </a:extLst>
          </p:cNvPr>
          <p:cNvSpPr/>
          <p:nvPr/>
        </p:nvSpPr>
        <p:spPr>
          <a:xfrm>
            <a:off x="5647038" y="1095398"/>
            <a:ext cx="48547" cy="99595"/>
          </a:xfrm>
          <a:custGeom>
            <a:avLst/>
            <a:gdLst>
              <a:gd name="connsiteX0" fmla="*/ 360277 w 1010652"/>
              <a:gd name="connsiteY0" fmla="*/ 54783 h 2073355"/>
              <a:gd name="connsiteX1" fmla="*/ 986911 w 1010652"/>
              <a:gd name="connsiteY1" fmla="*/ 1892883 h 2073355"/>
              <a:gd name="connsiteX2" fmla="*/ 773035 w 1010652"/>
              <a:gd name="connsiteY2" fmla="*/ 2073355 h 2073355"/>
              <a:gd name="connsiteX3" fmla="*/ 742109 w 1010652"/>
              <a:gd name="connsiteY3" fmla="*/ 2071687 h 2073355"/>
              <a:gd name="connsiteX4" fmla="*/ 559968 w 1010652"/>
              <a:gd name="connsiteY4" fmla="*/ 1832726 h 2073355"/>
              <a:gd name="connsiteX5" fmla="*/ 71198 w 1010652"/>
              <a:gd name="connsiteY5" fmla="*/ 367252 h 2073355"/>
              <a:gd name="connsiteX6" fmla="*/ 55318 w 1010652"/>
              <a:gd name="connsiteY6" fmla="*/ 69802 h 2073355"/>
              <a:gd name="connsiteX7" fmla="*/ 360277 w 1010652"/>
              <a:gd name="connsiteY7" fmla="*/ 54783 h 2073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652" h="2073355">
                <a:moveTo>
                  <a:pt x="360277" y="54783"/>
                </a:moveTo>
                <a:cubicBezTo>
                  <a:pt x="392872" y="83179"/>
                  <a:pt x="1153172" y="770805"/>
                  <a:pt x="986911" y="1892883"/>
                </a:cubicBezTo>
                <a:cubicBezTo>
                  <a:pt x="971031" y="1998152"/>
                  <a:pt x="879139" y="2073355"/>
                  <a:pt x="773035" y="2073355"/>
                </a:cubicBezTo>
                <a:cubicBezTo>
                  <a:pt x="763022" y="2073355"/>
                  <a:pt x="752982" y="2072521"/>
                  <a:pt x="742109" y="2071687"/>
                </a:cubicBezTo>
                <a:cubicBezTo>
                  <a:pt x="624297" y="2054972"/>
                  <a:pt x="542418" y="1947199"/>
                  <a:pt x="559968" y="1832726"/>
                </a:cubicBezTo>
                <a:cubicBezTo>
                  <a:pt x="693660" y="930390"/>
                  <a:pt x="77039" y="373119"/>
                  <a:pt x="71198" y="367252"/>
                </a:cubicBezTo>
                <a:cubicBezTo>
                  <a:pt x="-17356" y="289545"/>
                  <a:pt x="-24058" y="155879"/>
                  <a:pt x="55318" y="69802"/>
                </a:cubicBezTo>
                <a:cubicBezTo>
                  <a:pt x="135528" y="-17057"/>
                  <a:pt x="271723" y="-23759"/>
                  <a:pt x="360277" y="54783"/>
                </a:cubicBezTo>
                <a:close/>
              </a:path>
            </a:pathLst>
          </a:custGeom>
          <a:solidFill>
            <a:srgbClr val="016A8E"/>
          </a:solidFill>
          <a:ln w="26076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6" name="Forme libre : forme 55">
            <a:extLst>
              <a:ext uri="{FF2B5EF4-FFF2-40B4-BE49-F238E27FC236}">
                <a16:creationId xmlns:a16="http://schemas.microsoft.com/office/drawing/2014/main" id="{62549821-4BE6-81CB-533C-0C710C2D4936}"/>
              </a:ext>
            </a:extLst>
          </p:cNvPr>
          <p:cNvSpPr/>
          <p:nvPr/>
        </p:nvSpPr>
        <p:spPr>
          <a:xfrm>
            <a:off x="5660828" y="1282700"/>
            <a:ext cx="26415" cy="29008"/>
          </a:xfrm>
          <a:custGeom>
            <a:avLst/>
            <a:gdLst>
              <a:gd name="connsiteX0" fmla="*/ 450002 w 549906"/>
              <a:gd name="connsiteY0" fmla="*/ 33244 h 603891"/>
              <a:gd name="connsiteX1" fmla="*/ 516000 w 549906"/>
              <a:gd name="connsiteY1" fmla="*/ 323992 h 603891"/>
              <a:gd name="connsiteX2" fmla="*/ 397354 w 549906"/>
              <a:gd name="connsiteY2" fmla="*/ 506133 h 603891"/>
              <a:gd name="connsiteX3" fmla="*/ 215213 w 549906"/>
              <a:gd name="connsiteY3" fmla="*/ 603892 h 603891"/>
              <a:gd name="connsiteX4" fmla="*/ 99905 w 549906"/>
              <a:gd name="connsiteY4" fmla="*/ 570463 h 603891"/>
              <a:gd name="connsiteX5" fmla="*/ 33906 w 549906"/>
              <a:gd name="connsiteY5" fmla="*/ 279715 h 603891"/>
              <a:gd name="connsiteX6" fmla="*/ 151718 w 549906"/>
              <a:gd name="connsiteY6" fmla="*/ 97574 h 603891"/>
              <a:gd name="connsiteX7" fmla="*/ 450002 w 549906"/>
              <a:gd name="connsiteY7" fmla="*/ 33244 h 60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906" h="603891">
                <a:moveTo>
                  <a:pt x="450002" y="33244"/>
                </a:moveTo>
                <a:cubicBezTo>
                  <a:pt x="550264" y="95905"/>
                  <a:pt x="580330" y="226233"/>
                  <a:pt x="516000" y="323992"/>
                </a:cubicBezTo>
                <a:lnTo>
                  <a:pt x="397354" y="506133"/>
                </a:lnTo>
                <a:cubicBezTo>
                  <a:pt x="356415" y="568794"/>
                  <a:pt x="287079" y="603892"/>
                  <a:pt x="215213" y="603892"/>
                </a:cubicBezTo>
                <a:cubicBezTo>
                  <a:pt x="175942" y="603892"/>
                  <a:pt x="135838" y="593019"/>
                  <a:pt x="99905" y="570463"/>
                </a:cubicBezTo>
                <a:cubicBezTo>
                  <a:pt x="-358" y="507802"/>
                  <a:pt x="-30423" y="377474"/>
                  <a:pt x="33906" y="279715"/>
                </a:cubicBezTo>
                <a:lnTo>
                  <a:pt x="151718" y="97574"/>
                </a:lnTo>
                <a:cubicBezTo>
                  <a:pt x="216074" y="-1020"/>
                  <a:pt x="349740" y="-29417"/>
                  <a:pt x="450002" y="33244"/>
                </a:cubicBezTo>
                <a:close/>
              </a:path>
            </a:pathLst>
          </a:custGeom>
          <a:solidFill>
            <a:srgbClr val="016A8E"/>
          </a:solidFill>
          <a:ln w="26076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8" name="Forme libre : forme 57">
            <a:extLst>
              <a:ext uri="{FF2B5EF4-FFF2-40B4-BE49-F238E27FC236}">
                <a16:creationId xmlns:a16="http://schemas.microsoft.com/office/drawing/2014/main" id="{DE10B83F-6255-3585-DBBD-F40175B33D98}"/>
              </a:ext>
            </a:extLst>
          </p:cNvPr>
          <p:cNvSpPr/>
          <p:nvPr/>
        </p:nvSpPr>
        <p:spPr>
          <a:xfrm>
            <a:off x="5472305" y="1123130"/>
            <a:ext cx="188708" cy="173521"/>
          </a:xfrm>
          <a:custGeom>
            <a:avLst/>
            <a:gdLst>
              <a:gd name="connsiteX0" fmla="*/ 307619 w 3928512"/>
              <a:gd name="connsiteY0" fmla="*/ 0 h 3612366"/>
              <a:gd name="connsiteX1" fmla="*/ 0 w 3928512"/>
              <a:gd name="connsiteY1" fmla="*/ 1174387 h 3612366"/>
              <a:gd name="connsiteX2" fmla="*/ 730234 w 3928512"/>
              <a:gd name="connsiteY2" fmla="*/ 2898013 h 3612366"/>
              <a:gd name="connsiteX3" fmla="*/ 2493131 w 3928512"/>
              <a:gd name="connsiteY3" fmla="*/ 3612367 h 3612366"/>
              <a:gd name="connsiteX4" fmla="*/ 3928513 w 3928512"/>
              <a:gd name="connsiteY4" fmla="*/ 3167223 h 3612366"/>
              <a:gd name="connsiteX5" fmla="*/ 307619 w 3928512"/>
              <a:gd name="connsiteY5" fmla="*/ 0 h 361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8512" h="3612366">
                <a:moveTo>
                  <a:pt x="307619" y="0"/>
                </a:moveTo>
                <a:cubicBezTo>
                  <a:pt x="106938" y="356094"/>
                  <a:pt x="0" y="757222"/>
                  <a:pt x="0" y="1174387"/>
                </a:cubicBezTo>
                <a:cubicBezTo>
                  <a:pt x="0" y="1825245"/>
                  <a:pt x="259013" y="2437667"/>
                  <a:pt x="730234" y="2898013"/>
                </a:cubicBezTo>
                <a:cubicBezTo>
                  <a:pt x="1200619" y="3358360"/>
                  <a:pt x="1827253" y="3612367"/>
                  <a:pt x="2493131" y="3612367"/>
                </a:cubicBezTo>
                <a:cubicBezTo>
                  <a:pt x="3014652" y="3612367"/>
                  <a:pt x="3511192" y="3455963"/>
                  <a:pt x="3928513" y="3167223"/>
                </a:cubicBezTo>
                <a:cubicBezTo>
                  <a:pt x="1083512" y="3331293"/>
                  <a:pt x="349523" y="1452931"/>
                  <a:pt x="307619" y="0"/>
                </a:cubicBezTo>
                <a:close/>
              </a:path>
            </a:pathLst>
          </a:custGeom>
          <a:solidFill>
            <a:srgbClr val="04A8CD"/>
          </a:solidFill>
          <a:ln w="26076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6FD3288-A1E2-803D-A353-C7B207959D35}"/>
              </a:ext>
            </a:extLst>
          </p:cNvPr>
          <p:cNvSpPr/>
          <p:nvPr/>
        </p:nvSpPr>
        <p:spPr>
          <a:xfrm>
            <a:off x="6651148" y="3406291"/>
            <a:ext cx="2093639" cy="1239462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>
              <a:solidFill>
                <a:schemeClr val="accent2"/>
              </a:solidFill>
              <a:latin typeface="Raleway" pitchFamily="2" charset="0"/>
            </a:endParaRPr>
          </a:p>
          <a:p>
            <a:pPr algn="r"/>
            <a:r>
              <a:rPr lang="fr-FR" sz="2000" dirty="0">
                <a:solidFill>
                  <a:srgbClr val="01A9CE"/>
                </a:solidFill>
                <a:latin typeface="Raleway Black" pitchFamily="2" charset="0"/>
              </a:rPr>
              <a:t>2</a:t>
            </a:r>
            <a:r>
              <a:rPr lang="fr-FR" sz="2000" baseline="30000" dirty="0">
                <a:solidFill>
                  <a:srgbClr val="01A9CE"/>
                </a:solidFill>
                <a:latin typeface="Raleway Black" pitchFamily="2" charset="0"/>
              </a:rPr>
              <a:t>e</a:t>
            </a:r>
            <a:r>
              <a:rPr lang="fr-FR" sz="2000" baseline="30000" dirty="0">
                <a:solidFill>
                  <a:srgbClr val="01A9CE"/>
                </a:solidFill>
                <a:latin typeface="Raleway" pitchFamily="2" charset="0"/>
              </a:rPr>
              <a:t> </a:t>
            </a:r>
            <a:r>
              <a:rPr lang="fr-FR" sz="1200" b="1" dirty="0">
                <a:solidFill>
                  <a:srgbClr val="01A9CE"/>
                </a:solidFill>
                <a:latin typeface="Raleway Black" pitchFamily="2" charset="0"/>
              </a:rPr>
              <a:t>SYNDICAT</a:t>
            </a:r>
            <a:r>
              <a:rPr lang="fr-FR" sz="1200" b="1" dirty="0">
                <a:solidFill>
                  <a:srgbClr val="01A9CE"/>
                </a:solidFill>
                <a:latin typeface="Raleway" pitchFamily="2" charset="0"/>
              </a:rPr>
              <a:t> </a:t>
            </a:r>
          </a:p>
          <a:p>
            <a:pPr algn="ctr"/>
            <a:endParaRPr lang="fr-FR" sz="1200" b="1" dirty="0">
              <a:solidFill>
                <a:schemeClr val="accent1"/>
              </a:solidFill>
              <a:latin typeface="Raleway" pitchFamily="2" charset="0"/>
            </a:endParaRPr>
          </a:p>
          <a:p>
            <a:pPr algn="ctr"/>
            <a:r>
              <a:rPr lang="fr-FR" sz="1200" b="1" dirty="0">
                <a:solidFill>
                  <a:srgbClr val="016A8E"/>
                </a:solidFill>
                <a:latin typeface="Raleway" pitchFamily="2" charset="0"/>
              </a:rPr>
              <a:t>producteur distributeur d’eau </a:t>
            </a:r>
            <a:r>
              <a:rPr lang="fr-FR" sz="1200" dirty="0">
                <a:solidFill>
                  <a:srgbClr val="01A9CE"/>
                </a:solidFill>
                <a:latin typeface="Raleway" pitchFamily="2" charset="0"/>
              </a:rPr>
              <a:t>de France</a:t>
            </a:r>
          </a:p>
        </p:txBody>
      </p: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D63456A9-1642-4DE6-534C-4D8928F5FDA2}"/>
              </a:ext>
            </a:extLst>
          </p:cNvPr>
          <p:cNvGrpSpPr/>
          <p:nvPr/>
        </p:nvGrpSpPr>
        <p:grpSpPr>
          <a:xfrm>
            <a:off x="6840848" y="3634788"/>
            <a:ext cx="507086" cy="383518"/>
            <a:chOff x="12384842" y="2617169"/>
            <a:chExt cx="381094" cy="288228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BF29781D-959C-9341-6B33-66B33B8D3EE1}"/>
                </a:ext>
              </a:extLst>
            </p:cNvPr>
            <p:cNvSpPr/>
            <p:nvPr/>
          </p:nvSpPr>
          <p:spPr>
            <a:xfrm>
              <a:off x="12384842" y="2811012"/>
              <a:ext cx="127031" cy="94384"/>
            </a:xfrm>
            <a:prstGeom prst="roundRect">
              <a:avLst/>
            </a:prstGeom>
            <a:noFill/>
            <a:ln w="28575">
              <a:solidFill>
                <a:srgbClr val="016A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C158C7AE-8D30-B88D-1BDD-BC8DB6BB2934}"/>
                </a:ext>
              </a:extLst>
            </p:cNvPr>
            <p:cNvSpPr/>
            <p:nvPr/>
          </p:nvSpPr>
          <p:spPr>
            <a:xfrm>
              <a:off x="12511873" y="2656462"/>
              <a:ext cx="127031" cy="248935"/>
            </a:xfrm>
            <a:prstGeom prst="roundRect">
              <a:avLst/>
            </a:prstGeom>
            <a:noFill/>
            <a:ln w="28575">
              <a:solidFill>
                <a:srgbClr val="016A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 : coins arrondis 51">
              <a:extLst>
                <a:ext uri="{FF2B5EF4-FFF2-40B4-BE49-F238E27FC236}">
                  <a16:creationId xmlns:a16="http://schemas.microsoft.com/office/drawing/2014/main" id="{D3F5837A-BEDF-C23B-167E-09678FC88DBA}"/>
                </a:ext>
              </a:extLst>
            </p:cNvPr>
            <p:cNvSpPr/>
            <p:nvPr/>
          </p:nvSpPr>
          <p:spPr>
            <a:xfrm>
              <a:off x="12638905" y="2741593"/>
              <a:ext cx="127031" cy="163803"/>
            </a:xfrm>
            <a:prstGeom prst="roundRect">
              <a:avLst/>
            </a:prstGeom>
            <a:noFill/>
            <a:ln w="28575">
              <a:solidFill>
                <a:srgbClr val="016A8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Étoile : 5 branches 63">
              <a:extLst>
                <a:ext uri="{FF2B5EF4-FFF2-40B4-BE49-F238E27FC236}">
                  <a16:creationId xmlns:a16="http://schemas.microsoft.com/office/drawing/2014/main" id="{624ED1A3-599E-2CF4-BDF4-5240599AB81A}"/>
                </a:ext>
              </a:extLst>
            </p:cNvPr>
            <p:cNvSpPr/>
            <p:nvPr/>
          </p:nvSpPr>
          <p:spPr>
            <a:xfrm>
              <a:off x="12663128" y="2617169"/>
              <a:ext cx="78585" cy="78585"/>
            </a:xfrm>
            <a:prstGeom prst="star5">
              <a:avLst>
                <a:gd name="adj" fmla="val 25079"/>
                <a:gd name="hf" fmla="val 105146"/>
                <a:gd name="vf" fmla="val 110557"/>
              </a:avLst>
            </a:prstGeom>
            <a:solidFill>
              <a:srgbClr val="01A9CE"/>
            </a:solidFill>
            <a:ln>
              <a:solidFill>
                <a:srgbClr val="01A9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763D6D3D-6714-8F6C-7D43-D81A11E2FD73}"/>
              </a:ext>
            </a:extLst>
          </p:cNvPr>
          <p:cNvGrpSpPr/>
          <p:nvPr/>
        </p:nvGrpSpPr>
        <p:grpSpPr>
          <a:xfrm>
            <a:off x="5720740" y="2155118"/>
            <a:ext cx="344624" cy="344624"/>
            <a:chOff x="9787180" y="2609322"/>
            <a:chExt cx="527514" cy="527514"/>
          </a:xfrm>
        </p:grpSpPr>
        <p:sp>
          <p:nvSpPr>
            <p:cNvPr id="55" name="Forme libre : forme 67">
              <a:extLst>
                <a:ext uri="{FF2B5EF4-FFF2-40B4-BE49-F238E27FC236}">
                  <a16:creationId xmlns:a16="http://schemas.microsoft.com/office/drawing/2014/main" id="{D33D1210-A808-C824-E79D-C27BCAE62A70}"/>
                </a:ext>
              </a:extLst>
            </p:cNvPr>
            <p:cNvSpPr/>
            <p:nvPr/>
          </p:nvSpPr>
          <p:spPr>
            <a:xfrm>
              <a:off x="10010359" y="2791923"/>
              <a:ext cx="81156" cy="162312"/>
            </a:xfrm>
            <a:custGeom>
              <a:avLst/>
              <a:gdLst>
                <a:gd name="connsiteX0" fmla="*/ 81156 w 81156"/>
                <a:gd name="connsiteY0" fmla="*/ 20289 h 162312"/>
                <a:gd name="connsiteX1" fmla="*/ 81156 w 81156"/>
                <a:gd name="connsiteY1" fmla="*/ 142023 h 162312"/>
                <a:gd name="connsiteX2" fmla="*/ 60867 w 81156"/>
                <a:gd name="connsiteY2" fmla="*/ 162312 h 162312"/>
                <a:gd name="connsiteX3" fmla="*/ 20289 w 81156"/>
                <a:gd name="connsiteY3" fmla="*/ 162312 h 162312"/>
                <a:gd name="connsiteX4" fmla="*/ 0 w 81156"/>
                <a:gd name="connsiteY4" fmla="*/ 142023 h 162312"/>
                <a:gd name="connsiteX5" fmla="*/ 0 w 81156"/>
                <a:gd name="connsiteY5" fmla="*/ 20289 h 162312"/>
                <a:gd name="connsiteX6" fmla="*/ 20289 w 81156"/>
                <a:gd name="connsiteY6" fmla="*/ 0 h 162312"/>
                <a:gd name="connsiteX7" fmla="*/ 60867 w 81156"/>
                <a:gd name="connsiteY7" fmla="*/ 0 h 162312"/>
                <a:gd name="connsiteX8" fmla="*/ 81156 w 81156"/>
                <a:gd name="connsiteY8" fmla="*/ 20289 h 16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156" h="162312">
                  <a:moveTo>
                    <a:pt x="81156" y="20289"/>
                  </a:moveTo>
                  <a:lnTo>
                    <a:pt x="81156" y="142023"/>
                  </a:lnTo>
                  <a:cubicBezTo>
                    <a:pt x="81156" y="154196"/>
                    <a:pt x="73040" y="162312"/>
                    <a:pt x="60867" y="162312"/>
                  </a:cubicBezTo>
                  <a:lnTo>
                    <a:pt x="20289" y="162312"/>
                  </a:lnTo>
                  <a:cubicBezTo>
                    <a:pt x="8116" y="162312"/>
                    <a:pt x="0" y="154196"/>
                    <a:pt x="0" y="142023"/>
                  </a:cubicBezTo>
                  <a:lnTo>
                    <a:pt x="0" y="20289"/>
                  </a:lnTo>
                  <a:cubicBezTo>
                    <a:pt x="0" y="8116"/>
                    <a:pt x="8116" y="0"/>
                    <a:pt x="20289" y="0"/>
                  </a:cubicBezTo>
                  <a:lnTo>
                    <a:pt x="60867" y="0"/>
                  </a:lnTo>
                  <a:cubicBezTo>
                    <a:pt x="73040" y="0"/>
                    <a:pt x="81156" y="8116"/>
                    <a:pt x="81156" y="20289"/>
                  </a:cubicBezTo>
                  <a:close/>
                </a:path>
              </a:pathLst>
            </a:custGeom>
            <a:noFill/>
            <a:ln w="19050" cap="rnd">
              <a:solidFill>
                <a:srgbClr val="01A9C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69">
              <a:extLst>
                <a:ext uri="{FF2B5EF4-FFF2-40B4-BE49-F238E27FC236}">
                  <a16:creationId xmlns:a16="http://schemas.microsoft.com/office/drawing/2014/main" id="{C78E57F7-F883-5EEA-29E4-4C82469D0168}"/>
                </a:ext>
              </a:extLst>
            </p:cNvPr>
            <p:cNvSpPr/>
            <p:nvPr/>
          </p:nvSpPr>
          <p:spPr>
            <a:xfrm>
              <a:off x="9827758" y="2690478"/>
              <a:ext cx="182601" cy="243468"/>
            </a:xfrm>
            <a:custGeom>
              <a:avLst/>
              <a:gdLst>
                <a:gd name="connsiteX0" fmla="*/ 182601 w 182601"/>
                <a:gd name="connsiteY0" fmla="*/ 121734 h 243468"/>
                <a:gd name="connsiteX1" fmla="*/ 146081 w 182601"/>
                <a:gd name="connsiteY1" fmla="*/ 121734 h 243468"/>
                <a:gd name="connsiteX2" fmla="*/ 121734 w 182601"/>
                <a:gd name="connsiteY2" fmla="*/ 97387 h 243468"/>
                <a:gd name="connsiteX3" fmla="*/ 121734 w 182601"/>
                <a:gd name="connsiteY3" fmla="*/ 0 h 243468"/>
                <a:gd name="connsiteX4" fmla="*/ 0 w 182601"/>
                <a:gd name="connsiteY4" fmla="*/ 0 h 243468"/>
                <a:gd name="connsiteX5" fmla="*/ 0 w 182601"/>
                <a:gd name="connsiteY5" fmla="*/ 121734 h 243468"/>
                <a:gd name="connsiteX6" fmla="*/ 0 w 182601"/>
                <a:gd name="connsiteY6" fmla="*/ 121734 h 243468"/>
                <a:gd name="connsiteX7" fmla="*/ 121734 w 182601"/>
                <a:gd name="connsiteY7" fmla="*/ 243468 h 243468"/>
                <a:gd name="connsiteX8" fmla="*/ 121734 w 182601"/>
                <a:gd name="connsiteY8" fmla="*/ 243468 h 243468"/>
                <a:gd name="connsiteX9" fmla="*/ 182601 w 182601"/>
                <a:gd name="connsiteY9" fmla="*/ 243468 h 24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601" h="243468">
                  <a:moveTo>
                    <a:pt x="182601" y="121734"/>
                  </a:moveTo>
                  <a:lnTo>
                    <a:pt x="146081" y="121734"/>
                  </a:lnTo>
                  <a:cubicBezTo>
                    <a:pt x="133907" y="121734"/>
                    <a:pt x="121734" y="111590"/>
                    <a:pt x="121734" y="97387"/>
                  </a:cubicBezTo>
                  <a:lnTo>
                    <a:pt x="121734" y="0"/>
                  </a:lnTo>
                  <a:lnTo>
                    <a:pt x="0" y="0"/>
                  </a:lnTo>
                  <a:lnTo>
                    <a:pt x="0" y="121734"/>
                  </a:lnTo>
                  <a:lnTo>
                    <a:pt x="0" y="121734"/>
                  </a:lnTo>
                  <a:cubicBezTo>
                    <a:pt x="0" y="188688"/>
                    <a:pt x="54780" y="243468"/>
                    <a:pt x="121734" y="243468"/>
                  </a:cubicBezTo>
                  <a:lnTo>
                    <a:pt x="121734" y="243468"/>
                  </a:lnTo>
                  <a:lnTo>
                    <a:pt x="182601" y="243468"/>
                  </a:lnTo>
                </a:path>
              </a:pathLst>
            </a:custGeom>
            <a:noFill/>
            <a:ln w="19050" cap="rnd">
              <a:solidFill>
                <a:srgbClr val="01A9C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70">
              <a:extLst>
                <a:ext uri="{FF2B5EF4-FFF2-40B4-BE49-F238E27FC236}">
                  <a16:creationId xmlns:a16="http://schemas.microsoft.com/office/drawing/2014/main" id="{9BE59845-5590-BD31-506F-15B9012785C4}"/>
                </a:ext>
              </a:extLst>
            </p:cNvPr>
            <p:cNvSpPr/>
            <p:nvPr/>
          </p:nvSpPr>
          <p:spPr>
            <a:xfrm>
              <a:off x="10091515" y="2812212"/>
              <a:ext cx="182601" cy="243468"/>
            </a:xfrm>
            <a:custGeom>
              <a:avLst/>
              <a:gdLst>
                <a:gd name="connsiteX0" fmla="*/ 0 w 182601"/>
                <a:gd name="connsiteY0" fmla="*/ 121734 h 243468"/>
                <a:gd name="connsiteX1" fmla="*/ 36520 w 182601"/>
                <a:gd name="connsiteY1" fmla="*/ 121734 h 243468"/>
                <a:gd name="connsiteX2" fmla="*/ 60867 w 182601"/>
                <a:gd name="connsiteY2" fmla="*/ 146081 h 243468"/>
                <a:gd name="connsiteX3" fmla="*/ 60867 w 182601"/>
                <a:gd name="connsiteY3" fmla="*/ 243468 h 243468"/>
                <a:gd name="connsiteX4" fmla="*/ 182601 w 182601"/>
                <a:gd name="connsiteY4" fmla="*/ 243468 h 243468"/>
                <a:gd name="connsiteX5" fmla="*/ 182601 w 182601"/>
                <a:gd name="connsiteY5" fmla="*/ 121734 h 243468"/>
                <a:gd name="connsiteX6" fmla="*/ 182601 w 182601"/>
                <a:gd name="connsiteY6" fmla="*/ 121734 h 243468"/>
                <a:gd name="connsiteX7" fmla="*/ 60867 w 182601"/>
                <a:gd name="connsiteY7" fmla="*/ 0 h 243468"/>
                <a:gd name="connsiteX8" fmla="*/ 0 w 182601"/>
                <a:gd name="connsiteY8" fmla="*/ 0 h 24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601" h="243468">
                  <a:moveTo>
                    <a:pt x="0" y="121734"/>
                  </a:moveTo>
                  <a:lnTo>
                    <a:pt x="36520" y="121734"/>
                  </a:lnTo>
                  <a:cubicBezTo>
                    <a:pt x="48694" y="121734"/>
                    <a:pt x="60867" y="131879"/>
                    <a:pt x="60867" y="146081"/>
                  </a:cubicBezTo>
                  <a:lnTo>
                    <a:pt x="60867" y="243468"/>
                  </a:lnTo>
                  <a:lnTo>
                    <a:pt x="182601" y="243468"/>
                  </a:lnTo>
                  <a:lnTo>
                    <a:pt x="182601" y="121734"/>
                  </a:lnTo>
                  <a:lnTo>
                    <a:pt x="182601" y="121734"/>
                  </a:lnTo>
                  <a:cubicBezTo>
                    <a:pt x="182601" y="54780"/>
                    <a:pt x="127821" y="0"/>
                    <a:pt x="60867" y="0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rgbClr val="01A9C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 : forme 66">
              <a:extLst>
                <a:ext uri="{FF2B5EF4-FFF2-40B4-BE49-F238E27FC236}">
                  <a16:creationId xmlns:a16="http://schemas.microsoft.com/office/drawing/2014/main" id="{711DB357-521B-910C-E572-B0E161D5E52A}"/>
                </a:ext>
              </a:extLst>
            </p:cNvPr>
            <p:cNvSpPr/>
            <p:nvPr/>
          </p:nvSpPr>
          <p:spPr>
            <a:xfrm>
              <a:off x="9787180" y="2609322"/>
              <a:ext cx="202890" cy="81156"/>
            </a:xfrm>
            <a:custGeom>
              <a:avLst/>
              <a:gdLst>
                <a:gd name="connsiteX0" fmla="*/ 162312 w 202890"/>
                <a:gd name="connsiteY0" fmla="*/ 81156 h 81156"/>
                <a:gd name="connsiteX1" fmla="*/ 40578 w 202890"/>
                <a:gd name="connsiteY1" fmla="*/ 81156 h 81156"/>
                <a:gd name="connsiteX2" fmla="*/ 0 w 202890"/>
                <a:gd name="connsiteY2" fmla="*/ 40578 h 81156"/>
                <a:gd name="connsiteX3" fmla="*/ 0 w 202890"/>
                <a:gd name="connsiteY3" fmla="*/ 0 h 81156"/>
                <a:gd name="connsiteX4" fmla="*/ 202890 w 202890"/>
                <a:gd name="connsiteY4" fmla="*/ 0 h 81156"/>
                <a:gd name="connsiteX5" fmla="*/ 202890 w 202890"/>
                <a:gd name="connsiteY5" fmla="*/ 40578 h 81156"/>
                <a:gd name="connsiteX6" fmla="*/ 162312 w 202890"/>
                <a:gd name="connsiteY6" fmla="*/ 81156 h 8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90" h="81156">
                  <a:moveTo>
                    <a:pt x="162312" y="81156"/>
                  </a:moveTo>
                  <a:lnTo>
                    <a:pt x="40578" y="81156"/>
                  </a:lnTo>
                  <a:cubicBezTo>
                    <a:pt x="18260" y="81156"/>
                    <a:pt x="0" y="62896"/>
                    <a:pt x="0" y="40578"/>
                  </a:cubicBezTo>
                  <a:lnTo>
                    <a:pt x="0" y="0"/>
                  </a:lnTo>
                  <a:lnTo>
                    <a:pt x="202890" y="0"/>
                  </a:lnTo>
                  <a:lnTo>
                    <a:pt x="202890" y="40578"/>
                  </a:lnTo>
                  <a:cubicBezTo>
                    <a:pt x="202890" y="62896"/>
                    <a:pt x="184630" y="81156"/>
                    <a:pt x="162312" y="81156"/>
                  </a:cubicBezTo>
                  <a:close/>
                </a:path>
              </a:pathLst>
            </a:custGeom>
            <a:noFill/>
            <a:ln w="19050" cap="rnd">
              <a:solidFill>
                <a:srgbClr val="016A8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 : forme 68">
              <a:extLst>
                <a:ext uri="{FF2B5EF4-FFF2-40B4-BE49-F238E27FC236}">
                  <a16:creationId xmlns:a16="http://schemas.microsoft.com/office/drawing/2014/main" id="{52D1317D-01C9-FE97-BFA7-6F7906FEE060}"/>
                </a:ext>
              </a:extLst>
            </p:cNvPr>
            <p:cNvSpPr/>
            <p:nvPr/>
          </p:nvSpPr>
          <p:spPr>
            <a:xfrm>
              <a:off x="10111804" y="3055680"/>
              <a:ext cx="202890" cy="81156"/>
            </a:xfrm>
            <a:custGeom>
              <a:avLst/>
              <a:gdLst>
                <a:gd name="connsiteX0" fmla="*/ 202890 w 202890"/>
                <a:gd name="connsiteY0" fmla="*/ 81156 h 81156"/>
                <a:gd name="connsiteX1" fmla="*/ 0 w 202890"/>
                <a:gd name="connsiteY1" fmla="*/ 81156 h 81156"/>
                <a:gd name="connsiteX2" fmla="*/ 0 w 202890"/>
                <a:gd name="connsiteY2" fmla="*/ 40578 h 81156"/>
                <a:gd name="connsiteX3" fmla="*/ 40578 w 202890"/>
                <a:gd name="connsiteY3" fmla="*/ 0 h 81156"/>
                <a:gd name="connsiteX4" fmla="*/ 162312 w 202890"/>
                <a:gd name="connsiteY4" fmla="*/ 0 h 81156"/>
                <a:gd name="connsiteX5" fmla="*/ 202890 w 202890"/>
                <a:gd name="connsiteY5" fmla="*/ 40578 h 81156"/>
                <a:gd name="connsiteX6" fmla="*/ 202890 w 202890"/>
                <a:gd name="connsiteY6" fmla="*/ 81156 h 8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90" h="81156">
                  <a:moveTo>
                    <a:pt x="202890" y="81156"/>
                  </a:moveTo>
                  <a:lnTo>
                    <a:pt x="0" y="81156"/>
                  </a:lnTo>
                  <a:lnTo>
                    <a:pt x="0" y="40578"/>
                  </a:lnTo>
                  <a:cubicBezTo>
                    <a:pt x="0" y="18260"/>
                    <a:pt x="18260" y="0"/>
                    <a:pt x="40578" y="0"/>
                  </a:cubicBezTo>
                  <a:lnTo>
                    <a:pt x="162312" y="0"/>
                  </a:lnTo>
                  <a:cubicBezTo>
                    <a:pt x="184630" y="0"/>
                    <a:pt x="202890" y="18260"/>
                    <a:pt x="202890" y="40578"/>
                  </a:cubicBezTo>
                  <a:lnTo>
                    <a:pt x="202890" y="81156"/>
                  </a:lnTo>
                  <a:close/>
                </a:path>
              </a:pathLst>
            </a:custGeom>
            <a:noFill/>
            <a:ln w="19050" cap="rnd">
              <a:solidFill>
                <a:srgbClr val="016A8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29E33369-0580-2879-EEE3-082F59DD0482}"/>
              </a:ext>
            </a:extLst>
          </p:cNvPr>
          <p:cNvGrpSpPr/>
          <p:nvPr/>
        </p:nvGrpSpPr>
        <p:grpSpPr>
          <a:xfrm>
            <a:off x="5650009" y="3335030"/>
            <a:ext cx="486084" cy="391356"/>
            <a:chOff x="5603075" y="3323994"/>
            <a:chExt cx="486084" cy="391356"/>
          </a:xfrm>
        </p:grpSpPr>
        <p:sp>
          <p:nvSpPr>
            <p:cNvPr id="63" name="Forme libre : forme 134">
              <a:extLst>
                <a:ext uri="{FF2B5EF4-FFF2-40B4-BE49-F238E27FC236}">
                  <a16:creationId xmlns:a16="http://schemas.microsoft.com/office/drawing/2014/main" id="{51D52911-AF52-B3B9-E553-5853777ED2DD}"/>
                </a:ext>
              </a:extLst>
            </p:cNvPr>
            <p:cNvSpPr/>
            <p:nvPr/>
          </p:nvSpPr>
          <p:spPr>
            <a:xfrm>
              <a:off x="5603075" y="3323994"/>
              <a:ext cx="486084" cy="391356"/>
            </a:xfrm>
            <a:custGeom>
              <a:avLst/>
              <a:gdLst>
                <a:gd name="connsiteX0" fmla="*/ 404563 w 411377"/>
                <a:gd name="connsiteY0" fmla="*/ 60090 h 376721"/>
                <a:gd name="connsiteX1" fmla="*/ 391708 w 411377"/>
                <a:gd name="connsiteY1" fmla="*/ 60862 h 376721"/>
                <a:gd name="connsiteX2" fmla="*/ 269966 w 411377"/>
                <a:gd name="connsiteY2" fmla="*/ 142366 h 376721"/>
                <a:gd name="connsiteX3" fmla="*/ 269966 w 411377"/>
                <a:gd name="connsiteY3" fmla="*/ 71532 h 376721"/>
                <a:gd name="connsiteX4" fmla="*/ 257131 w 411377"/>
                <a:gd name="connsiteY4" fmla="*/ 58655 h 376721"/>
                <a:gd name="connsiteX5" fmla="*/ 248883 w 411377"/>
                <a:gd name="connsiteY5" fmla="*/ 61633 h 376721"/>
                <a:gd name="connsiteX6" fmla="*/ 147581 w 411377"/>
                <a:gd name="connsiteY6" fmla="*/ 145322 h 376721"/>
                <a:gd name="connsiteX7" fmla="*/ 102844 w 411377"/>
                <a:gd name="connsiteY7" fmla="*/ 145322 h 376721"/>
                <a:gd name="connsiteX8" fmla="*/ 102844 w 411377"/>
                <a:gd name="connsiteY8" fmla="*/ 24738 h 376721"/>
                <a:gd name="connsiteX9" fmla="*/ 92817 w 411377"/>
                <a:gd name="connsiteY9" fmla="*/ 11882 h 376721"/>
                <a:gd name="connsiteX10" fmla="*/ 41395 w 411377"/>
                <a:gd name="connsiteY10" fmla="*/ 312 h 376721"/>
                <a:gd name="connsiteX11" fmla="*/ 30468 w 411377"/>
                <a:gd name="connsiteY11" fmla="*/ 2883 h 376721"/>
                <a:gd name="connsiteX12" fmla="*/ 25711 w 411377"/>
                <a:gd name="connsiteY12" fmla="*/ 13296 h 376721"/>
                <a:gd name="connsiteX13" fmla="*/ 25711 w 411377"/>
                <a:gd name="connsiteY13" fmla="*/ 145322 h 376721"/>
                <a:gd name="connsiteX14" fmla="*/ 12856 w 411377"/>
                <a:gd name="connsiteY14" fmla="*/ 145322 h 376721"/>
                <a:gd name="connsiteX15" fmla="*/ 0 w 411377"/>
                <a:gd name="connsiteY15" fmla="*/ 158178 h 376721"/>
                <a:gd name="connsiteX16" fmla="*/ 0 w 411377"/>
                <a:gd name="connsiteY16" fmla="*/ 363866 h 376721"/>
                <a:gd name="connsiteX17" fmla="*/ 12856 w 411377"/>
                <a:gd name="connsiteY17" fmla="*/ 376722 h 376721"/>
                <a:gd name="connsiteX18" fmla="*/ 398521 w 411377"/>
                <a:gd name="connsiteY18" fmla="*/ 376722 h 376721"/>
                <a:gd name="connsiteX19" fmla="*/ 411377 w 411377"/>
                <a:gd name="connsiteY19" fmla="*/ 363866 h 376721"/>
                <a:gd name="connsiteX20" fmla="*/ 411377 w 411377"/>
                <a:gd name="connsiteY20" fmla="*/ 71532 h 376721"/>
                <a:gd name="connsiteX21" fmla="*/ 404563 w 411377"/>
                <a:gd name="connsiteY21" fmla="*/ 60090 h 376721"/>
                <a:gd name="connsiteX22" fmla="*/ 51422 w 411377"/>
                <a:gd name="connsiteY22" fmla="*/ 29623 h 376721"/>
                <a:gd name="connsiteX23" fmla="*/ 77133 w 411377"/>
                <a:gd name="connsiteY23" fmla="*/ 35279 h 376721"/>
                <a:gd name="connsiteX24" fmla="*/ 77133 w 411377"/>
                <a:gd name="connsiteY24" fmla="*/ 145322 h 376721"/>
                <a:gd name="connsiteX25" fmla="*/ 51422 w 411377"/>
                <a:gd name="connsiteY25" fmla="*/ 145322 h 376721"/>
                <a:gd name="connsiteX26" fmla="*/ 385666 w 411377"/>
                <a:gd name="connsiteY26" fmla="*/ 351011 h 376721"/>
                <a:gd name="connsiteX27" fmla="*/ 25711 w 411377"/>
                <a:gd name="connsiteY27" fmla="*/ 351011 h 376721"/>
                <a:gd name="connsiteX28" fmla="*/ 25711 w 411377"/>
                <a:gd name="connsiteY28" fmla="*/ 171033 h 376721"/>
                <a:gd name="connsiteX29" fmla="*/ 152081 w 411377"/>
                <a:gd name="connsiteY29" fmla="*/ 171033 h 376721"/>
                <a:gd name="connsiteX30" fmla="*/ 160308 w 411377"/>
                <a:gd name="connsiteY30" fmla="*/ 168077 h 376721"/>
                <a:gd name="connsiteX31" fmla="*/ 244255 w 411377"/>
                <a:gd name="connsiteY31" fmla="*/ 98657 h 376721"/>
                <a:gd name="connsiteX32" fmla="*/ 244255 w 411377"/>
                <a:gd name="connsiteY32" fmla="*/ 166534 h 376721"/>
                <a:gd name="connsiteX33" fmla="*/ 257091 w 411377"/>
                <a:gd name="connsiteY33" fmla="*/ 179409 h 376721"/>
                <a:gd name="connsiteX34" fmla="*/ 264310 w 411377"/>
                <a:gd name="connsiteY34" fmla="*/ 177204 h 376721"/>
                <a:gd name="connsiteX35" fmla="*/ 385666 w 411377"/>
                <a:gd name="connsiteY35" fmla="*/ 95700 h 3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11377" h="376721">
                  <a:moveTo>
                    <a:pt x="404563" y="60090"/>
                  </a:moveTo>
                  <a:cubicBezTo>
                    <a:pt x="400450" y="58028"/>
                    <a:pt x="395547" y="58322"/>
                    <a:pt x="391708" y="60862"/>
                  </a:cubicBezTo>
                  <a:lnTo>
                    <a:pt x="269966" y="142366"/>
                  </a:lnTo>
                  <a:lnTo>
                    <a:pt x="269966" y="71532"/>
                  </a:lnTo>
                  <a:cubicBezTo>
                    <a:pt x="269978" y="64432"/>
                    <a:pt x="264231" y="58667"/>
                    <a:pt x="257131" y="58655"/>
                  </a:cubicBezTo>
                  <a:cubicBezTo>
                    <a:pt x="254118" y="58650"/>
                    <a:pt x="251198" y="59704"/>
                    <a:pt x="248883" y="61633"/>
                  </a:cubicBezTo>
                  <a:lnTo>
                    <a:pt x="147581" y="145322"/>
                  </a:lnTo>
                  <a:lnTo>
                    <a:pt x="102844" y="145322"/>
                  </a:lnTo>
                  <a:lnTo>
                    <a:pt x="102844" y="24738"/>
                  </a:lnTo>
                  <a:cubicBezTo>
                    <a:pt x="102995" y="18610"/>
                    <a:pt x="98797" y="13229"/>
                    <a:pt x="92817" y="11882"/>
                  </a:cubicBezTo>
                  <a:lnTo>
                    <a:pt x="41395" y="312"/>
                  </a:lnTo>
                  <a:cubicBezTo>
                    <a:pt x="37551" y="-550"/>
                    <a:pt x="33524" y="397"/>
                    <a:pt x="30468" y="2883"/>
                  </a:cubicBezTo>
                  <a:cubicBezTo>
                    <a:pt x="27339" y="5418"/>
                    <a:pt x="25578" y="9272"/>
                    <a:pt x="25711" y="13296"/>
                  </a:cubicBezTo>
                  <a:lnTo>
                    <a:pt x="25711" y="145322"/>
                  </a:lnTo>
                  <a:lnTo>
                    <a:pt x="12856" y="145322"/>
                  </a:lnTo>
                  <a:cubicBezTo>
                    <a:pt x="5756" y="145322"/>
                    <a:pt x="0" y="151078"/>
                    <a:pt x="0" y="158178"/>
                  </a:cubicBezTo>
                  <a:lnTo>
                    <a:pt x="0" y="363866"/>
                  </a:lnTo>
                  <a:cubicBezTo>
                    <a:pt x="0" y="370966"/>
                    <a:pt x="5756" y="376722"/>
                    <a:pt x="12856" y="376722"/>
                  </a:cubicBezTo>
                  <a:lnTo>
                    <a:pt x="398521" y="376722"/>
                  </a:lnTo>
                  <a:cubicBezTo>
                    <a:pt x="405621" y="376722"/>
                    <a:pt x="411377" y="370966"/>
                    <a:pt x="411377" y="363866"/>
                  </a:cubicBezTo>
                  <a:lnTo>
                    <a:pt x="411377" y="71532"/>
                  </a:lnTo>
                  <a:cubicBezTo>
                    <a:pt x="411412" y="66747"/>
                    <a:pt x="408787" y="62339"/>
                    <a:pt x="404563" y="60090"/>
                  </a:cubicBezTo>
                  <a:close/>
                  <a:moveTo>
                    <a:pt x="51422" y="29623"/>
                  </a:moveTo>
                  <a:lnTo>
                    <a:pt x="77133" y="35279"/>
                  </a:lnTo>
                  <a:lnTo>
                    <a:pt x="77133" y="145322"/>
                  </a:lnTo>
                  <a:lnTo>
                    <a:pt x="51422" y="145322"/>
                  </a:lnTo>
                  <a:close/>
                  <a:moveTo>
                    <a:pt x="385666" y="351011"/>
                  </a:moveTo>
                  <a:lnTo>
                    <a:pt x="25711" y="351011"/>
                  </a:lnTo>
                  <a:lnTo>
                    <a:pt x="25711" y="171033"/>
                  </a:lnTo>
                  <a:lnTo>
                    <a:pt x="152081" y="171033"/>
                  </a:lnTo>
                  <a:cubicBezTo>
                    <a:pt x="155085" y="171040"/>
                    <a:pt x="157996" y="169993"/>
                    <a:pt x="160308" y="168077"/>
                  </a:cubicBezTo>
                  <a:lnTo>
                    <a:pt x="244255" y="98657"/>
                  </a:lnTo>
                  <a:lnTo>
                    <a:pt x="244255" y="166534"/>
                  </a:lnTo>
                  <a:cubicBezTo>
                    <a:pt x="244245" y="173634"/>
                    <a:pt x="249991" y="179399"/>
                    <a:pt x="257091" y="179409"/>
                  </a:cubicBezTo>
                  <a:cubicBezTo>
                    <a:pt x="259664" y="179413"/>
                    <a:pt x="262178" y="178645"/>
                    <a:pt x="264310" y="177204"/>
                  </a:cubicBezTo>
                  <a:lnTo>
                    <a:pt x="385666" y="95700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135">
              <a:extLst>
                <a:ext uri="{FF2B5EF4-FFF2-40B4-BE49-F238E27FC236}">
                  <a16:creationId xmlns:a16="http://schemas.microsoft.com/office/drawing/2014/main" id="{21949BD9-4737-6478-690E-72680F01F2D6}"/>
                </a:ext>
              </a:extLst>
            </p:cNvPr>
            <p:cNvSpPr/>
            <p:nvPr/>
          </p:nvSpPr>
          <p:spPr>
            <a:xfrm>
              <a:off x="5663835" y="3528247"/>
              <a:ext cx="121521" cy="26710"/>
            </a:xfrm>
            <a:custGeom>
              <a:avLst/>
              <a:gdLst>
                <a:gd name="connsiteX0" fmla="*/ 0 w 102844"/>
                <a:gd name="connsiteY0" fmla="*/ 0 h 25711"/>
                <a:gd name="connsiteX1" fmla="*/ 102844 w 102844"/>
                <a:gd name="connsiteY1" fmla="*/ 0 h 25711"/>
                <a:gd name="connsiteX2" fmla="*/ 102844 w 102844"/>
                <a:gd name="connsiteY2" fmla="*/ 25711 h 25711"/>
                <a:gd name="connsiteX3" fmla="*/ 0 w 102844"/>
                <a:gd name="connsiteY3" fmla="*/ 25711 h 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44" h="25711">
                  <a:moveTo>
                    <a:pt x="0" y="0"/>
                  </a:moveTo>
                  <a:lnTo>
                    <a:pt x="102844" y="0"/>
                  </a:lnTo>
                  <a:lnTo>
                    <a:pt x="102844" y="25711"/>
                  </a:lnTo>
                  <a:lnTo>
                    <a:pt x="0" y="25711"/>
                  </a:lnTo>
                  <a:close/>
                </a:path>
              </a:pathLst>
            </a:custGeom>
            <a:solidFill>
              <a:srgbClr val="01A9C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136">
              <a:extLst>
                <a:ext uri="{FF2B5EF4-FFF2-40B4-BE49-F238E27FC236}">
                  <a16:creationId xmlns:a16="http://schemas.microsoft.com/office/drawing/2014/main" id="{5CD51F16-D355-4BE5-FCFF-6295E874A1F4}"/>
                </a:ext>
              </a:extLst>
            </p:cNvPr>
            <p:cNvSpPr/>
            <p:nvPr/>
          </p:nvSpPr>
          <p:spPr>
            <a:xfrm>
              <a:off x="5663835" y="3581668"/>
              <a:ext cx="121521" cy="26710"/>
            </a:xfrm>
            <a:custGeom>
              <a:avLst/>
              <a:gdLst>
                <a:gd name="connsiteX0" fmla="*/ 0 w 102844"/>
                <a:gd name="connsiteY0" fmla="*/ 0 h 25711"/>
                <a:gd name="connsiteX1" fmla="*/ 102844 w 102844"/>
                <a:gd name="connsiteY1" fmla="*/ 0 h 25711"/>
                <a:gd name="connsiteX2" fmla="*/ 102844 w 102844"/>
                <a:gd name="connsiteY2" fmla="*/ 25711 h 25711"/>
                <a:gd name="connsiteX3" fmla="*/ 0 w 102844"/>
                <a:gd name="connsiteY3" fmla="*/ 25711 h 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44" h="25711">
                  <a:moveTo>
                    <a:pt x="0" y="0"/>
                  </a:moveTo>
                  <a:lnTo>
                    <a:pt x="102844" y="0"/>
                  </a:lnTo>
                  <a:lnTo>
                    <a:pt x="102844" y="25711"/>
                  </a:lnTo>
                  <a:lnTo>
                    <a:pt x="0" y="25711"/>
                  </a:lnTo>
                  <a:close/>
                </a:path>
              </a:pathLst>
            </a:custGeom>
            <a:solidFill>
              <a:srgbClr val="01A9C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 : forme 137">
              <a:extLst>
                <a:ext uri="{FF2B5EF4-FFF2-40B4-BE49-F238E27FC236}">
                  <a16:creationId xmlns:a16="http://schemas.microsoft.com/office/drawing/2014/main" id="{A9DB7CF1-FFBA-ABA7-59F3-B3F3E8758134}"/>
                </a:ext>
              </a:extLst>
            </p:cNvPr>
            <p:cNvSpPr/>
            <p:nvPr/>
          </p:nvSpPr>
          <p:spPr>
            <a:xfrm>
              <a:off x="5663835" y="3635088"/>
              <a:ext cx="121521" cy="26710"/>
            </a:xfrm>
            <a:custGeom>
              <a:avLst/>
              <a:gdLst>
                <a:gd name="connsiteX0" fmla="*/ 0 w 102844"/>
                <a:gd name="connsiteY0" fmla="*/ 0 h 25711"/>
                <a:gd name="connsiteX1" fmla="*/ 102844 w 102844"/>
                <a:gd name="connsiteY1" fmla="*/ 0 h 25711"/>
                <a:gd name="connsiteX2" fmla="*/ 102844 w 102844"/>
                <a:gd name="connsiteY2" fmla="*/ 25711 h 25711"/>
                <a:gd name="connsiteX3" fmla="*/ 0 w 102844"/>
                <a:gd name="connsiteY3" fmla="*/ 25711 h 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44" h="25711">
                  <a:moveTo>
                    <a:pt x="0" y="0"/>
                  </a:moveTo>
                  <a:lnTo>
                    <a:pt x="102844" y="0"/>
                  </a:lnTo>
                  <a:lnTo>
                    <a:pt x="102844" y="25711"/>
                  </a:lnTo>
                  <a:lnTo>
                    <a:pt x="0" y="25711"/>
                  </a:lnTo>
                  <a:close/>
                </a:path>
              </a:pathLst>
            </a:custGeom>
            <a:solidFill>
              <a:srgbClr val="01A9C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 : forme 138">
              <a:extLst>
                <a:ext uri="{FF2B5EF4-FFF2-40B4-BE49-F238E27FC236}">
                  <a16:creationId xmlns:a16="http://schemas.microsoft.com/office/drawing/2014/main" id="{EC2EE758-A227-667F-9BA4-9DEDA6D4AE6D}"/>
                </a:ext>
              </a:extLst>
            </p:cNvPr>
            <p:cNvSpPr/>
            <p:nvPr/>
          </p:nvSpPr>
          <p:spPr>
            <a:xfrm>
              <a:off x="5861307" y="3541603"/>
              <a:ext cx="30380" cy="40064"/>
            </a:xfrm>
            <a:custGeom>
              <a:avLst/>
              <a:gdLst>
                <a:gd name="connsiteX0" fmla="*/ 0 w 25711"/>
                <a:gd name="connsiteY0" fmla="*/ 0 h 38566"/>
                <a:gd name="connsiteX1" fmla="*/ 25711 w 25711"/>
                <a:gd name="connsiteY1" fmla="*/ 0 h 38566"/>
                <a:gd name="connsiteX2" fmla="*/ 25711 w 25711"/>
                <a:gd name="connsiteY2" fmla="*/ 38567 h 38566"/>
                <a:gd name="connsiteX3" fmla="*/ 0 w 25711"/>
                <a:gd name="connsiteY3" fmla="*/ 38567 h 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1" h="38566">
                  <a:moveTo>
                    <a:pt x="0" y="0"/>
                  </a:moveTo>
                  <a:lnTo>
                    <a:pt x="25711" y="0"/>
                  </a:lnTo>
                  <a:lnTo>
                    <a:pt x="25711" y="38567"/>
                  </a:lnTo>
                  <a:lnTo>
                    <a:pt x="0" y="38567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 : forme 139">
              <a:extLst>
                <a:ext uri="{FF2B5EF4-FFF2-40B4-BE49-F238E27FC236}">
                  <a16:creationId xmlns:a16="http://schemas.microsoft.com/office/drawing/2014/main" id="{FCD851C6-5265-2E34-0FF1-8C145E77BB6C}"/>
                </a:ext>
              </a:extLst>
            </p:cNvPr>
            <p:cNvSpPr/>
            <p:nvPr/>
          </p:nvSpPr>
          <p:spPr>
            <a:xfrm>
              <a:off x="5861307" y="3621732"/>
              <a:ext cx="30380" cy="40064"/>
            </a:xfrm>
            <a:custGeom>
              <a:avLst/>
              <a:gdLst>
                <a:gd name="connsiteX0" fmla="*/ 0 w 25711"/>
                <a:gd name="connsiteY0" fmla="*/ 0 h 38566"/>
                <a:gd name="connsiteX1" fmla="*/ 25711 w 25711"/>
                <a:gd name="connsiteY1" fmla="*/ 0 h 38566"/>
                <a:gd name="connsiteX2" fmla="*/ 25711 w 25711"/>
                <a:gd name="connsiteY2" fmla="*/ 38567 h 38566"/>
                <a:gd name="connsiteX3" fmla="*/ 0 w 25711"/>
                <a:gd name="connsiteY3" fmla="*/ 38567 h 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1" h="38566">
                  <a:moveTo>
                    <a:pt x="0" y="0"/>
                  </a:moveTo>
                  <a:lnTo>
                    <a:pt x="25711" y="0"/>
                  </a:lnTo>
                  <a:lnTo>
                    <a:pt x="25711" y="38567"/>
                  </a:lnTo>
                  <a:lnTo>
                    <a:pt x="0" y="38567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 : forme 140">
              <a:extLst>
                <a:ext uri="{FF2B5EF4-FFF2-40B4-BE49-F238E27FC236}">
                  <a16:creationId xmlns:a16="http://schemas.microsoft.com/office/drawing/2014/main" id="{6FEFB55D-17EE-E26D-B89E-7711C1BDF941}"/>
                </a:ext>
              </a:extLst>
            </p:cNvPr>
            <p:cNvSpPr/>
            <p:nvPr/>
          </p:nvSpPr>
          <p:spPr>
            <a:xfrm>
              <a:off x="5922067" y="3541603"/>
              <a:ext cx="30380" cy="40064"/>
            </a:xfrm>
            <a:custGeom>
              <a:avLst/>
              <a:gdLst>
                <a:gd name="connsiteX0" fmla="*/ 0 w 25711"/>
                <a:gd name="connsiteY0" fmla="*/ 0 h 38566"/>
                <a:gd name="connsiteX1" fmla="*/ 25711 w 25711"/>
                <a:gd name="connsiteY1" fmla="*/ 0 h 38566"/>
                <a:gd name="connsiteX2" fmla="*/ 25711 w 25711"/>
                <a:gd name="connsiteY2" fmla="*/ 38567 h 38566"/>
                <a:gd name="connsiteX3" fmla="*/ 0 w 25711"/>
                <a:gd name="connsiteY3" fmla="*/ 38567 h 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1" h="38566">
                  <a:moveTo>
                    <a:pt x="0" y="0"/>
                  </a:moveTo>
                  <a:lnTo>
                    <a:pt x="25711" y="0"/>
                  </a:lnTo>
                  <a:lnTo>
                    <a:pt x="25711" y="38567"/>
                  </a:lnTo>
                  <a:lnTo>
                    <a:pt x="0" y="38567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 : forme 141">
              <a:extLst>
                <a:ext uri="{FF2B5EF4-FFF2-40B4-BE49-F238E27FC236}">
                  <a16:creationId xmlns:a16="http://schemas.microsoft.com/office/drawing/2014/main" id="{E62F12A0-4892-24C2-3B62-34E76E25E81C}"/>
                </a:ext>
              </a:extLst>
            </p:cNvPr>
            <p:cNvSpPr/>
            <p:nvPr/>
          </p:nvSpPr>
          <p:spPr>
            <a:xfrm>
              <a:off x="5922067" y="3621732"/>
              <a:ext cx="30380" cy="40064"/>
            </a:xfrm>
            <a:custGeom>
              <a:avLst/>
              <a:gdLst>
                <a:gd name="connsiteX0" fmla="*/ 0 w 25711"/>
                <a:gd name="connsiteY0" fmla="*/ 0 h 38566"/>
                <a:gd name="connsiteX1" fmla="*/ 25711 w 25711"/>
                <a:gd name="connsiteY1" fmla="*/ 0 h 38566"/>
                <a:gd name="connsiteX2" fmla="*/ 25711 w 25711"/>
                <a:gd name="connsiteY2" fmla="*/ 38567 h 38566"/>
                <a:gd name="connsiteX3" fmla="*/ 0 w 25711"/>
                <a:gd name="connsiteY3" fmla="*/ 38567 h 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1" h="38566">
                  <a:moveTo>
                    <a:pt x="0" y="0"/>
                  </a:moveTo>
                  <a:lnTo>
                    <a:pt x="25711" y="0"/>
                  </a:lnTo>
                  <a:lnTo>
                    <a:pt x="25711" y="38567"/>
                  </a:lnTo>
                  <a:lnTo>
                    <a:pt x="0" y="38567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 : forme 142">
              <a:extLst>
                <a:ext uri="{FF2B5EF4-FFF2-40B4-BE49-F238E27FC236}">
                  <a16:creationId xmlns:a16="http://schemas.microsoft.com/office/drawing/2014/main" id="{A2FB9D63-B463-242A-35A6-712493795ADB}"/>
                </a:ext>
              </a:extLst>
            </p:cNvPr>
            <p:cNvSpPr/>
            <p:nvPr/>
          </p:nvSpPr>
          <p:spPr>
            <a:xfrm>
              <a:off x="5982828" y="3541603"/>
              <a:ext cx="30380" cy="40064"/>
            </a:xfrm>
            <a:custGeom>
              <a:avLst/>
              <a:gdLst>
                <a:gd name="connsiteX0" fmla="*/ 0 w 25711"/>
                <a:gd name="connsiteY0" fmla="*/ 0 h 38566"/>
                <a:gd name="connsiteX1" fmla="*/ 25711 w 25711"/>
                <a:gd name="connsiteY1" fmla="*/ 0 h 38566"/>
                <a:gd name="connsiteX2" fmla="*/ 25711 w 25711"/>
                <a:gd name="connsiteY2" fmla="*/ 38567 h 38566"/>
                <a:gd name="connsiteX3" fmla="*/ 0 w 25711"/>
                <a:gd name="connsiteY3" fmla="*/ 38567 h 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1" h="38566">
                  <a:moveTo>
                    <a:pt x="0" y="0"/>
                  </a:moveTo>
                  <a:lnTo>
                    <a:pt x="25711" y="0"/>
                  </a:lnTo>
                  <a:lnTo>
                    <a:pt x="25711" y="38567"/>
                  </a:lnTo>
                  <a:lnTo>
                    <a:pt x="0" y="38567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 : forme 143">
              <a:extLst>
                <a:ext uri="{FF2B5EF4-FFF2-40B4-BE49-F238E27FC236}">
                  <a16:creationId xmlns:a16="http://schemas.microsoft.com/office/drawing/2014/main" id="{9705E57D-1F38-3CB2-C4BA-9A88F4475F60}"/>
                </a:ext>
              </a:extLst>
            </p:cNvPr>
            <p:cNvSpPr/>
            <p:nvPr/>
          </p:nvSpPr>
          <p:spPr>
            <a:xfrm>
              <a:off x="5982828" y="3621732"/>
              <a:ext cx="30380" cy="40064"/>
            </a:xfrm>
            <a:custGeom>
              <a:avLst/>
              <a:gdLst>
                <a:gd name="connsiteX0" fmla="*/ 0 w 25711"/>
                <a:gd name="connsiteY0" fmla="*/ 0 h 38566"/>
                <a:gd name="connsiteX1" fmla="*/ 25711 w 25711"/>
                <a:gd name="connsiteY1" fmla="*/ 0 h 38566"/>
                <a:gd name="connsiteX2" fmla="*/ 25711 w 25711"/>
                <a:gd name="connsiteY2" fmla="*/ 38567 h 38566"/>
                <a:gd name="connsiteX3" fmla="*/ 0 w 25711"/>
                <a:gd name="connsiteY3" fmla="*/ 38567 h 3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11" h="38566">
                  <a:moveTo>
                    <a:pt x="0" y="0"/>
                  </a:moveTo>
                  <a:lnTo>
                    <a:pt x="25711" y="0"/>
                  </a:lnTo>
                  <a:lnTo>
                    <a:pt x="25711" y="38567"/>
                  </a:lnTo>
                  <a:lnTo>
                    <a:pt x="0" y="38567"/>
                  </a:lnTo>
                  <a:close/>
                </a:path>
              </a:pathLst>
            </a:custGeom>
            <a:solidFill>
              <a:srgbClr val="016A8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85CF2DF-720F-7E70-1049-2E543D189581}"/>
              </a:ext>
            </a:extLst>
          </p:cNvPr>
          <p:cNvSpPr/>
          <p:nvPr/>
        </p:nvSpPr>
        <p:spPr>
          <a:xfrm>
            <a:off x="3157292" y="3107927"/>
            <a:ext cx="2002236" cy="1552055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endParaRPr lang="fr-FR" sz="1100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r>
              <a:rPr lang="fr-FR" sz="1400" dirty="0">
                <a:solidFill>
                  <a:srgbClr val="016A8E"/>
                </a:solidFill>
                <a:latin typeface="Raleway Black" pitchFamily="2" charset="0"/>
              </a:rPr>
              <a:t>Délégation </a:t>
            </a:r>
          </a:p>
          <a:p>
            <a:pPr algn="ctr"/>
            <a:r>
              <a:rPr lang="fr-FR" sz="1400" dirty="0">
                <a:solidFill>
                  <a:srgbClr val="016A8E"/>
                </a:solidFill>
                <a:latin typeface="Raleway Black" pitchFamily="2" charset="0"/>
              </a:rPr>
              <a:t>de service public</a:t>
            </a:r>
          </a:p>
          <a:p>
            <a:pPr algn="ctr"/>
            <a:r>
              <a:rPr lang="fr-FR" sz="1200" b="1" dirty="0">
                <a:solidFill>
                  <a:srgbClr val="01A9CE"/>
                </a:solidFill>
                <a:latin typeface="Raleway" pitchFamily="2" charset="0"/>
              </a:rPr>
              <a:t>confiée à Suez Eau France</a:t>
            </a:r>
          </a:p>
        </p:txBody>
      </p:sp>
      <p:sp>
        <p:nvSpPr>
          <p:cNvPr id="73" name="Graphique 146">
            <a:extLst>
              <a:ext uri="{FF2B5EF4-FFF2-40B4-BE49-F238E27FC236}">
                <a16:creationId xmlns:a16="http://schemas.microsoft.com/office/drawing/2014/main" id="{FBEE6620-7DFC-1784-142A-9439B887CC22}"/>
              </a:ext>
            </a:extLst>
          </p:cNvPr>
          <p:cNvSpPr/>
          <p:nvPr/>
        </p:nvSpPr>
        <p:spPr>
          <a:xfrm>
            <a:off x="3933543" y="3268914"/>
            <a:ext cx="449734" cy="310948"/>
          </a:xfrm>
          <a:custGeom>
            <a:avLst/>
            <a:gdLst>
              <a:gd name="connsiteX0" fmla="*/ 510888 w 510887"/>
              <a:gd name="connsiteY0" fmla="*/ 72244 h 353231"/>
              <a:gd name="connsiteX1" fmla="*/ 459799 w 510887"/>
              <a:gd name="connsiteY1" fmla="*/ 72244 h 353231"/>
              <a:gd name="connsiteX2" fmla="*/ 459799 w 510887"/>
              <a:gd name="connsiteY2" fmla="*/ 72244 h 353231"/>
              <a:gd name="connsiteX3" fmla="*/ 434254 w 510887"/>
              <a:gd name="connsiteY3" fmla="*/ 72244 h 353231"/>
              <a:gd name="connsiteX4" fmla="*/ 255444 w 510887"/>
              <a:gd name="connsiteY4" fmla="*/ 21156 h 353231"/>
              <a:gd name="connsiteX5" fmla="*/ 459799 w 510887"/>
              <a:gd name="connsiteY5" fmla="*/ 72244 h 353231"/>
              <a:gd name="connsiteX6" fmla="*/ 459799 w 510887"/>
              <a:gd name="connsiteY6" fmla="*/ 276598 h 353231"/>
              <a:gd name="connsiteX7" fmla="*/ 255444 w 510887"/>
              <a:gd name="connsiteY7" fmla="*/ 21156 h 353231"/>
              <a:gd name="connsiteX8" fmla="*/ 178799 w 510887"/>
              <a:gd name="connsiteY8" fmla="*/ 97831 h 353231"/>
              <a:gd name="connsiteX9" fmla="*/ 174943 w 510887"/>
              <a:gd name="connsiteY9" fmla="*/ 101770 h 353231"/>
              <a:gd name="connsiteX10" fmla="*/ 174960 w 510887"/>
              <a:gd name="connsiteY10" fmla="*/ 170515 h 353231"/>
              <a:gd name="connsiteX11" fmla="*/ 178819 w 510887"/>
              <a:gd name="connsiteY11" fmla="*/ 174451 h 353231"/>
              <a:gd name="connsiteX12" fmla="*/ 182757 w 510887"/>
              <a:gd name="connsiteY12" fmla="*/ 178306 h 353231"/>
              <a:gd name="connsiteX13" fmla="*/ 251487 w 510887"/>
              <a:gd name="connsiteY13" fmla="*/ 178296 h 353231"/>
              <a:gd name="connsiteX14" fmla="*/ 255423 w 510887"/>
              <a:gd name="connsiteY14" fmla="*/ 174441 h 353231"/>
              <a:gd name="connsiteX15" fmla="*/ 280978 w 510887"/>
              <a:gd name="connsiteY15" fmla="*/ 148887 h 353231"/>
              <a:gd name="connsiteX16" fmla="*/ 255444 w 510887"/>
              <a:gd name="connsiteY16" fmla="*/ 21156 h 353231"/>
              <a:gd name="connsiteX17" fmla="*/ 76633 w 510887"/>
              <a:gd name="connsiteY17" fmla="*/ 72246 h 353231"/>
              <a:gd name="connsiteX18" fmla="*/ 51089 w 510887"/>
              <a:gd name="connsiteY18" fmla="*/ 72246 h 353231"/>
              <a:gd name="connsiteX19" fmla="*/ 0 w 510887"/>
              <a:gd name="connsiteY19" fmla="*/ 72246 h 353231"/>
              <a:gd name="connsiteX20" fmla="*/ 51089 w 510887"/>
              <a:gd name="connsiteY20" fmla="*/ 72246 h 353231"/>
              <a:gd name="connsiteX21" fmla="*/ 51089 w 510887"/>
              <a:gd name="connsiteY21" fmla="*/ 72246 h 353231"/>
              <a:gd name="connsiteX22" fmla="*/ 51089 w 510887"/>
              <a:gd name="connsiteY22" fmla="*/ 276598 h 353231"/>
              <a:gd name="connsiteX23" fmla="*/ 459799 w 510887"/>
              <a:gd name="connsiteY23" fmla="*/ 276598 h 353231"/>
              <a:gd name="connsiteX24" fmla="*/ 459799 w 510887"/>
              <a:gd name="connsiteY24" fmla="*/ 353231 h 353231"/>
              <a:gd name="connsiteX25" fmla="*/ 510888 w 510887"/>
              <a:gd name="connsiteY25" fmla="*/ 353231 h 353231"/>
              <a:gd name="connsiteX26" fmla="*/ 459799 w 510887"/>
              <a:gd name="connsiteY26" fmla="*/ 276598 h 353231"/>
              <a:gd name="connsiteX27" fmla="*/ 387549 w 510887"/>
              <a:gd name="connsiteY27" fmla="*/ 276598 h 353231"/>
              <a:gd name="connsiteX28" fmla="*/ 332077 w 510887"/>
              <a:gd name="connsiteY28" fmla="*/ 199965 h 353231"/>
              <a:gd name="connsiteX29" fmla="*/ 370393 w 510887"/>
              <a:gd name="connsiteY29" fmla="*/ 238282 h 353231"/>
              <a:gd name="connsiteX30" fmla="*/ 374263 w 510887"/>
              <a:gd name="connsiteY30" fmla="*/ 242236 h 353231"/>
              <a:gd name="connsiteX31" fmla="*/ 374263 w 510887"/>
              <a:gd name="connsiteY31" fmla="*/ 310963 h 353231"/>
              <a:gd name="connsiteX32" fmla="*/ 370393 w 510887"/>
              <a:gd name="connsiteY32" fmla="*/ 314915 h 353231"/>
              <a:gd name="connsiteX33" fmla="*/ 366442 w 510887"/>
              <a:gd name="connsiteY33" fmla="*/ 318787 h 353231"/>
              <a:gd name="connsiteX34" fmla="*/ 297712 w 510887"/>
              <a:gd name="connsiteY34" fmla="*/ 318787 h 353231"/>
              <a:gd name="connsiteX35" fmla="*/ 293760 w 510887"/>
              <a:gd name="connsiteY35" fmla="*/ 314915 h 353231"/>
              <a:gd name="connsiteX36" fmla="*/ 280988 w 510887"/>
              <a:gd name="connsiteY36" fmla="*/ 302143 h 353231"/>
              <a:gd name="connsiteX37" fmla="*/ 252583 w 510887"/>
              <a:gd name="connsiteY37" fmla="*/ 326760 h 353231"/>
              <a:gd name="connsiteX38" fmla="*/ 207216 w 510887"/>
              <a:gd name="connsiteY38" fmla="*/ 326760 h 353231"/>
              <a:gd name="connsiteX39" fmla="*/ 178811 w 510887"/>
              <a:gd name="connsiteY39" fmla="*/ 302143 h 353231"/>
              <a:gd name="connsiteX40" fmla="*/ 111935 w 510887"/>
              <a:gd name="connsiteY40" fmla="*/ 296114 h 353231"/>
              <a:gd name="connsiteX41" fmla="*/ 102178 w 510887"/>
              <a:gd name="connsiteY41" fmla="*/ 276598 h 353231"/>
              <a:gd name="connsiteX42" fmla="*/ 51089 w 510887"/>
              <a:gd name="connsiteY42" fmla="*/ 276598 h 353231"/>
              <a:gd name="connsiteX43" fmla="*/ 51089 w 510887"/>
              <a:gd name="connsiteY43" fmla="*/ 276598 h 353231"/>
              <a:gd name="connsiteX44" fmla="*/ 51089 w 510887"/>
              <a:gd name="connsiteY44" fmla="*/ 353231 h 353231"/>
              <a:gd name="connsiteX45" fmla="*/ 0 w 510887"/>
              <a:gd name="connsiteY45" fmla="*/ 353231 h 35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0887" h="353231">
                <a:moveTo>
                  <a:pt x="510888" y="72244"/>
                </a:moveTo>
                <a:lnTo>
                  <a:pt x="459799" y="72244"/>
                </a:lnTo>
                <a:moveTo>
                  <a:pt x="459799" y="72244"/>
                </a:moveTo>
                <a:lnTo>
                  <a:pt x="434254" y="72244"/>
                </a:lnTo>
                <a:cubicBezTo>
                  <a:pt x="383166" y="21201"/>
                  <a:pt x="306533" y="-29938"/>
                  <a:pt x="255444" y="21156"/>
                </a:cubicBezTo>
                <a:moveTo>
                  <a:pt x="459799" y="72244"/>
                </a:moveTo>
                <a:lnTo>
                  <a:pt x="459799" y="276598"/>
                </a:lnTo>
                <a:moveTo>
                  <a:pt x="255444" y="21156"/>
                </a:moveTo>
                <a:lnTo>
                  <a:pt x="178799" y="97831"/>
                </a:lnTo>
                <a:cubicBezTo>
                  <a:pt x="176772" y="99858"/>
                  <a:pt x="175759" y="100872"/>
                  <a:pt x="174943" y="101770"/>
                </a:cubicBezTo>
                <a:cubicBezTo>
                  <a:pt x="157225" y="121263"/>
                  <a:pt x="157233" y="151030"/>
                  <a:pt x="174960" y="170515"/>
                </a:cubicBezTo>
                <a:cubicBezTo>
                  <a:pt x="175776" y="171412"/>
                  <a:pt x="176792" y="172426"/>
                  <a:pt x="178819" y="174451"/>
                </a:cubicBezTo>
                <a:cubicBezTo>
                  <a:pt x="180846" y="176477"/>
                  <a:pt x="181860" y="177491"/>
                  <a:pt x="182757" y="178306"/>
                </a:cubicBezTo>
                <a:cubicBezTo>
                  <a:pt x="202246" y="196016"/>
                  <a:pt x="232004" y="196013"/>
                  <a:pt x="251487" y="178296"/>
                </a:cubicBezTo>
                <a:cubicBezTo>
                  <a:pt x="252384" y="177481"/>
                  <a:pt x="253398" y="176467"/>
                  <a:pt x="255423" y="174441"/>
                </a:cubicBezTo>
                <a:lnTo>
                  <a:pt x="280978" y="148887"/>
                </a:lnTo>
                <a:moveTo>
                  <a:pt x="255444" y="21156"/>
                </a:moveTo>
                <a:cubicBezTo>
                  <a:pt x="204355" y="-29938"/>
                  <a:pt x="127722" y="21203"/>
                  <a:pt x="76633" y="72246"/>
                </a:cubicBezTo>
                <a:lnTo>
                  <a:pt x="51089" y="72246"/>
                </a:lnTo>
                <a:moveTo>
                  <a:pt x="0" y="72246"/>
                </a:moveTo>
                <a:lnTo>
                  <a:pt x="51089" y="72246"/>
                </a:lnTo>
                <a:moveTo>
                  <a:pt x="51089" y="72246"/>
                </a:moveTo>
                <a:lnTo>
                  <a:pt x="51089" y="276598"/>
                </a:lnTo>
                <a:moveTo>
                  <a:pt x="459799" y="276598"/>
                </a:moveTo>
                <a:lnTo>
                  <a:pt x="459799" y="353231"/>
                </a:lnTo>
                <a:lnTo>
                  <a:pt x="510888" y="353231"/>
                </a:lnTo>
                <a:moveTo>
                  <a:pt x="459799" y="276598"/>
                </a:moveTo>
                <a:lnTo>
                  <a:pt x="387549" y="276598"/>
                </a:lnTo>
                <a:moveTo>
                  <a:pt x="332077" y="199965"/>
                </a:moveTo>
                <a:lnTo>
                  <a:pt x="370393" y="238282"/>
                </a:lnTo>
                <a:cubicBezTo>
                  <a:pt x="372427" y="240318"/>
                  <a:pt x="373446" y="241334"/>
                  <a:pt x="374263" y="242236"/>
                </a:cubicBezTo>
                <a:cubicBezTo>
                  <a:pt x="391976" y="261721"/>
                  <a:pt x="391976" y="291478"/>
                  <a:pt x="374263" y="310963"/>
                </a:cubicBezTo>
                <a:cubicBezTo>
                  <a:pt x="373446" y="311865"/>
                  <a:pt x="372427" y="312881"/>
                  <a:pt x="370393" y="314915"/>
                </a:cubicBezTo>
                <a:cubicBezTo>
                  <a:pt x="368360" y="316948"/>
                  <a:pt x="367341" y="317967"/>
                  <a:pt x="366442" y="318787"/>
                </a:cubicBezTo>
                <a:cubicBezTo>
                  <a:pt x="346954" y="336500"/>
                  <a:pt x="317200" y="336500"/>
                  <a:pt x="297712" y="318787"/>
                </a:cubicBezTo>
                <a:cubicBezTo>
                  <a:pt x="296813" y="317967"/>
                  <a:pt x="295794" y="316948"/>
                  <a:pt x="293760" y="314915"/>
                </a:cubicBezTo>
                <a:lnTo>
                  <a:pt x="280988" y="302143"/>
                </a:lnTo>
                <a:cubicBezTo>
                  <a:pt x="267061" y="316072"/>
                  <a:pt x="260095" y="323035"/>
                  <a:pt x="252583" y="326760"/>
                </a:cubicBezTo>
                <a:cubicBezTo>
                  <a:pt x="238291" y="333841"/>
                  <a:pt x="221508" y="333841"/>
                  <a:pt x="207216" y="326760"/>
                </a:cubicBezTo>
                <a:cubicBezTo>
                  <a:pt x="199703" y="323035"/>
                  <a:pt x="192739" y="316072"/>
                  <a:pt x="178811" y="302143"/>
                </a:cubicBezTo>
                <a:cubicBezTo>
                  <a:pt x="161207" y="325615"/>
                  <a:pt x="125056" y="322356"/>
                  <a:pt x="111935" y="296114"/>
                </a:cubicBezTo>
                <a:lnTo>
                  <a:pt x="102178" y="276598"/>
                </a:lnTo>
                <a:lnTo>
                  <a:pt x="51089" y="276598"/>
                </a:lnTo>
                <a:moveTo>
                  <a:pt x="51089" y="276598"/>
                </a:moveTo>
                <a:lnTo>
                  <a:pt x="51089" y="353231"/>
                </a:lnTo>
                <a:lnTo>
                  <a:pt x="0" y="353231"/>
                </a:lnTo>
              </a:path>
            </a:pathLst>
          </a:custGeom>
          <a:noFill/>
          <a:ln w="28575" cap="rnd">
            <a:solidFill>
              <a:srgbClr val="016A8E"/>
            </a:solidFill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5AEAF8CF-3141-6D60-CD75-72BDF4C1E705}"/>
              </a:ext>
            </a:extLst>
          </p:cNvPr>
          <p:cNvSpPr/>
          <p:nvPr/>
        </p:nvSpPr>
        <p:spPr>
          <a:xfrm>
            <a:off x="397593" y="2086264"/>
            <a:ext cx="2529428" cy="823165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chemeClr val="accent2"/>
              </a:solidFill>
              <a:latin typeface="Raleway" pitchFamily="2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2731CDB9-E3A9-AF9C-1D57-12996EB88F2A}"/>
              </a:ext>
            </a:extLst>
          </p:cNvPr>
          <p:cNvSpPr txBox="1"/>
          <p:nvPr/>
        </p:nvSpPr>
        <p:spPr>
          <a:xfrm>
            <a:off x="412550" y="2191685"/>
            <a:ext cx="109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16A8E"/>
                </a:solidFill>
                <a:latin typeface="Raleway" pitchFamily="2" charset="0"/>
              </a:rPr>
              <a:t>92,7</a:t>
            </a:r>
            <a:r>
              <a:rPr lang="fr-FR" sz="1600" dirty="0">
                <a:solidFill>
                  <a:srgbClr val="01A9CE"/>
                </a:solidFill>
                <a:latin typeface="Raleway Black" pitchFamily="2" charset="0"/>
              </a:rPr>
              <a:t>%</a:t>
            </a:r>
            <a:endParaRPr lang="fr-FR" sz="4000" dirty="0">
              <a:solidFill>
                <a:srgbClr val="01A9CE"/>
              </a:solidFill>
              <a:latin typeface="Raleway Black" pitchFamily="2" charset="0"/>
            </a:endParaRP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24F2FBD9-881C-F37D-EBB5-DB4BC52DFA8A}"/>
              </a:ext>
            </a:extLst>
          </p:cNvPr>
          <p:cNvSpPr txBox="1"/>
          <p:nvPr/>
        </p:nvSpPr>
        <p:spPr>
          <a:xfrm>
            <a:off x="1364164" y="2170597"/>
            <a:ext cx="109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16A8E"/>
                </a:solidFill>
                <a:latin typeface="Raleway" pitchFamily="2" charset="0"/>
              </a:rPr>
              <a:t>Taux de rendement </a:t>
            </a:r>
            <a:r>
              <a:rPr lang="fr-FR" sz="1200" b="1" dirty="0">
                <a:solidFill>
                  <a:srgbClr val="016A8E"/>
                </a:solidFill>
                <a:latin typeface="Raleway" pitchFamily="2" charset="0"/>
              </a:rPr>
              <a:t>2023</a:t>
            </a:r>
          </a:p>
        </p:txBody>
      </p: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5CC2905F-6FE9-6E63-4E8E-0D5048D38E7C}"/>
              </a:ext>
            </a:extLst>
          </p:cNvPr>
          <p:cNvGrpSpPr/>
          <p:nvPr/>
        </p:nvGrpSpPr>
        <p:grpSpPr>
          <a:xfrm>
            <a:off x="2488088" y="2239377"/>
            <a:ext cx="254392" cy="508770"/>
            <a:chOff x="2425164" y="2239377"/>
            <a:chExt cx="254392" cy="508770"/>
          </a:xfrm>
        </p:grpSpPr>
        <p:sp>
          <p:nvSpPr>
            <p:cNvPr id="79" name="Forme libre : forme 173">
              <a:extLst>
                <a:ext uri="{FF2B5EF4-FFF2-40B4-BE49-F238E27FC236}">
                  <a16:creationId xmlns:a16="http://schemas.microsoft.com/office/drawing/2014/main" id="{DF39C1E7-21BF-1961-04EF-903439630F5E}"/>
                </a:ext>
              </a:extLst>
            </p:cNvPr>
            <p:cNvSpPr/>
            <p:nvPr/>
          </p:nvSpPr>
          <p:spPr>
            <a:xfrm>
              <a:off x="2442120" y="2476801"/>
              <a:ext cx="33922" cy="33920"/>
            </a:xfrm>
            <a:custGeom>
              <a:avLst/>
              <a:gdLst>
                <a:gd name="connsiteX0" fmla="*/ 51772 w 55867"/>
                <a:gd name="connsiteY0" fmla="*/ 4095 h 55864"/>
                <a:gd name="connsiteX1" fmla="*/ 32026 w 55867"/>
                <a:gd name="connsiteY1" fmla="*/ 4095 h 55864"/>
                <a:gd name="connsiteX2" fmla="*/ 4095 w 55867"/>
                <a:gd name="connsiteY2" fmla="*/ 32026 h 55864"/>
                <a:gd name="connsiteX3" fmla="*/ 4095 w 55867"/>
                <a:gd name="connsiteY3" fmla="*/ 51772 h 55864"/>
                <a:gd name="connsiteX4" fmla="*/ 13969 w 55867"/>
                <a:gd name="connsiteY4" fmla="*/ 55864 h 55864"/>
                <a:gd name="connsiteX5" fmla="*/ 23842 w 55867"/>
                <a:gd name="connsiteY5" fmla="*/ 51772 h 55864"/>
                <a:gd name="connsiteX6" fmla="*/ 51772 w 55867"/>
                <a:gd name="connsiteY6" fmla="*/ 23842 h 55864"/>
                <a:gd name="connsiteX7" fmla="*/ 51772 w 55867"/>
                <a:gd name="connsiteY7" fmla="*/ 4095 h 5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67" h="55864">
                  <a:moveTo>
                    <a:pt x="51772" y="4095"/>
                  </a:moveTo>
                  <a:cubicBezTo>
                    <a:pt x="46312" y="-1365"/>
                    <a:pt x="37486" y="-1365"/>
                    <a:pt x="32026" y="4095"/>
                  </a:cubicBezTo>
                  <a:lnTo>
                    <a:pt x="4095" y="32026"/>
                  </a:lnTo>
                  <a:cubicBezTo>
                    <a:pt x="-1365" y="37486"/>
                    <a:pt x="-1365" y="46312"/>
                    <a:pt x="4095" y="51772"/>
                  </a:cubicBezTo>
                  <a:cubicBezTo>
                    <a:pt x="6819" y="54496"/>
                    <a:pt x="10394" y="55864"/>
                    <a:pt x="13969" y="55864"/>
                  </a:cubicBezTo>
                  <a:cubicBezTo>
                    <a:pt x="17544" y="55864"/>
                    <a:pt x="21119" y="54496"/>
                    <a:pt x="23842" y="51772"/>
                  </a:cubicBezTo>
                  <a:lnTo>
                    <a:pt x="51772" y="23842"/>
                  </a:lnTo>
                  <a:cubicBezTo>
                    <a:pt x="57233" y="18382"/>
                    <a:pt x="57233" y="9556"/>
                    <a:pt x="51772" y="4095"/>
                  </a:cubicBezTo>
                  <a:close/>
                </a:path>
              </a:pathLst>
            </a:custGeom>
            <a:solidFill>
              <a:srgbClr val="01A9CE"/>
            </a:solidFill>
            <a:ln w="138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050"/>
            </a:p>
          </p:txBody>
        </p:sp>
        <p:sp>
          <p:nvSpPr>
            <p:cNvPr id="80" name="Forme libre : forme 174">
              <a:extLst>
                <a:ext uri="{FF2B5EF4-FFF2-40B4-BE49-F238E27FC236}">
                  <a16:creationId xmlns:a16="http://schemas.microsoft.com/office/drawing/2014/main" id="{1395F145-C9EF-C45B-EB27-33EDFE2C2142}"/>
                </a:ext>
              </a:extLst>
            </p:cNvPr>
            <p:cNvSpPr/>
            <p:nvPr/>
          </p:nvSpPr>
          <p:spPr>
            <a:xfrm>
              <a:off x="2425164" y="2451364"/>
              <a:ext cx="42397" cy="16959"/>
            </a:xfrm>
            <a:custGeom>
              <a:avLst/>
              <a:gdLst>
                <a:gd name="connsiteX0" fmla="*/ 69826 w 69826"/>
                <a:gd name="connsiteY0" fmla="*/ 13965 h 27930"/>
                <a:gd name="connsiteX1" fmla="*/ 55861 w 69826"/>
                <a:gd name="connsiteY1" fmla="*/ 0 h 27930"/>
                <a:gd name="connsiteX2" fmla="*/ 13965 w 69826"/>
                <a:gd name="connsiteY2" fmla="*/ 0 h 27930"/>
                <a:gd name="connsiteX3" fmla="*/ 0 w 69826"/>
                <a:gd name="connsiteY3" fmla="*/ 13965 h 27930"/>
                <a:gd name="connsiteX4" fmla="*/ 13965 w 69826"/>
                <a:gd name="connsiteY4" fmla="*/ 27930 h 27930"/>
                <a:gd name="connsiteX5" fmla="*/ 55861 w 69826"/>
                <a:gd name="connsiteY5" fmla="*/ 27930 h 27930"/>
                <a:gd name="connsiteX6" fmla="*/ 69826 w 69826"/>
                <a:gd name="connsiteY6" fmla="*/ 13965 h 2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26" h="27930">
                  <a:moveTo>
                    <a:pt x="69826" y="13965"/>
                  </a:moveTo>
                  <a:cubicBezTo>
                    <a:pt x="69826" y="6242"/>
                    <a:pt x="63584" y="0"/>
                    <a:pt x="55861" y="0"/>
                  </a:cubicBezTo>
                  <a:lnTo>
                    <a:pt x="13965" y="0"/>
                  </a:lnTo>
                  <a:cubicBezTo>
                    <a:pt x="6242" y="0"/>
                    <a:pt x="0" y="6242"/>
                    <a:pt x="0" y="13965"/>
                  </a:cubicBezTo>
                  <a:cubicBezTo>
                    <a:pt x="0" y="21688"/>
                    <a:pt x="6242" y="27930"/>
                    <a:pt x="13965" y="27930"/>
                  </a:cubicBezTo>
                  <a:lnTo>
                    <a:pt x="55861" y="27930"/>
                  </a:lnTo>
                  <a:cubicBezTo>
                    <a:pt x="63584" y="27930"/>
                    <a:pt x="69826" y="21688"/>
                    <a:pt x="69826" y="13965"/>
                  </a:cubicBezTo>
                  <a:close/>
                </a:path>
              </a:pathLst>
            </a:custGeom>
            <a:solidFill>
              <a:srgbClr val="01A9CE"/>
            </a:solidFill>
            <a:ln w="138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050"/>
            </a:p>
          </p:txBody>
        </p:sp>
        <p:sp>
          <p:nvSpPr>
            <p:cNvPr id="81" name="Forme libre : forme 175">
              <a:extLst>
                <a:ext uri="{FF2B5EF4-FFF2-40B4-BE49-F238E27FC236}">
                  <a16:creationId xmlns:a16="http://schemas.microsoft.com/office/drawing/2014/main" id="{A86A25E0-6127-6D00-3F27-516E85375354}"/>
                </a:ext>
              </a:extLst>
            </p:cNvPr>
            <p:cNvSpPr/>
            <p:nvPr/>
          </p:nvSpPr>
          <p:spPr>
            <a:xfrm>
              <a:off x="2465057" y="2239377"/>
              <a:ext cx="214499" cy="508770"/>
            </a:xfrm>
            <a:custGeom>
              <a:avLst/>
              <a:gdLst>
                <a:gd name="connsiteX0" fmla="*/ 339288 w 353267"/>
                <a:gd name="connsiteY0" fmla="*/ 153617 h 837912"/>
                <a:gd name="connsiteX1" fmla="*/ 353253 w 353267"/>
                <a:gd name="connsiteY1" fmla="*/ 139652 h 837912"/>
                <a:gd name="connsiteX2" fmla="*/ 353253 w 353267"/>
                <a:gd name="connsiteY2" fmla="*/ 55861 h 837912"/>
                <a:gd name="connsiteX3" fmla="*/ 339288 w 353267"/>
                <a:gd name="connsiteY3" fmla="*/ 41896 h 837912"/>
                <a:gd name="connsiteX4" fmla="*/ 311358 w 353267"/>
                <a:gd name="connsiteY4" fmla="*/ 41896 h 837912"/>
                <a:gd name="connsiteX5" fmla="*/ 311358 w 353267"/>
                <a:gd name="connsiteY5" fmla="*/ 0 h 837912"/>
                <a:gd name="connsiteX6" fmla="*/ 59984 w 353267"/>
                <a:gd name="connsiteY6" fmla="*/ 0 h 837912"/>
                <a:gd name="connsiteX7" fmla="*/ 59984 w 353267"/>
                <a:gd name="connsiteY7" fmla="*/ 41896 h 837912"/>
                <a:gd name="connsiteX8" fmla="*/ 32054 w 353267"/>
                <a:gd name="connsiteY8" fmla="*/ 41896 h 837912"/>
                <a:gd name="connsiteX9" fmla="*/ 18089 w 353267"/>
                <a:gd name="connsiteY9" fmla="*/ 55861 h 837912"/>
                <a:gd name="connsiteX10" fmla="*/ 18089 w 353267"/>
                <a:gd name="connsiteY10" fmla="*/ 139652 h 837912"/>
                <a:gd name="connsiteX11" fmla="*/ 32054 w 353267"/>
                <a:gd name="connsiteY11" fmla="*/ 153617 h 837912"/>
                <a:gd name="connsiteX12" fmla="*/ 59984 w 353267"/>
                <a:gd name="connsiteY12" fmla="*/ 153617 h 837912"/>
                <a:gd name="connsiteX13" fmla="*/ 59984 w 353267"/>
                <a:gd name="connsiteY13" fmla="*/ 456732 h 837912"/>
                <a:gd name="connsiteX14" fmla="*/ 19527 w 353267"/>
                <a:gd name="connsiteY14" fmla="*/ 513961 h 837912"/>
                <a:gd name="connsiteX15" fmla="*/ 20979 w 353267"/>
                <a:gd name="connsiteY15" fmla="*/ 621326 h 837912"/>
                <a:gd name="connsiteX16" fmla="*/ 59998 w 353267"/>
                <a:gd name="connsiteY16" fmla="*/ 641226 h 837912"/>
                <a:gd name="connsiteX17" fmla="*/ 59998 w 353267"/>
                <a:gd name="connsiteY17" fmla="*/ 684295 h 837912"/>
                <a:gd name="connsiteX18" fmla="*/ 32068 w 353267"/>
                <a:gd name="connsiteY18" fmla="*/ 684295 h 837912"/>
                <a:gd name="connsiteX19" fmla="*/ 18103 w 353267"/>
                <a:gd name="connsiteY19" fmla="*/ 698260 h 837912"/>
                <a:gd name="connsiteX20" fmla="*/ 18103 w 353267"/>
                <a:gd name="connsiteY20" fmla="*/ 782051 h 837912"/>
                <a:gd name="connsiteX21" fmla="*/ 32068 w 353267"/>
                <a:gd name="connsiteY21" fmla="*/ 796016 h 837912"/>
                <a:gd name="connsiteX22" fmla="*/ 59998 w 353267"/>
                <a:gd name="connsiteY22" fmla="*/ 796016 h 837912"/>
                <a:gd name="connsiteX23" fmla="*/ 59998 w 353267"/>
                <a:gd name="connsiteY23" fmla="*/ 837912 h 837912"/>
                <a:gd name="connsiteX24" fmla="*/ 311372 w 353267"/>
                <a:gd name="connsiteY24" fmla="*/ 837912 h 837912"/>
                <a:gd name="connsiteX25" fmla="*/ 311372 w 353267"/>
                <a:gd name="connsiteY25" fmla="*/ 796016 h 837912"/>
                <a:gd name="connsiteX26" fmla="*/ 339302 w 353267"/>
                <a:gd name="connsiteY26" fmla="*/ 796016 h 837912"/>
                <a:gd name="connsiteX27" fmla="*/ 353267 w 353267"/>
                <a:gd name="connsiteY27" fmla="*/ 782051 h 837912"/>
                <a:gd name="connsiteX28" fmla="*/ 353267 w 353267"/>
                <a:gd name="connsiteY28" fmla="*/ 698260 h 837912"/>
                <a:gd name="connsiteX29" fmla="*/ 339302 w 353267"/>
                <a:gd name="connsiteY29" fmla="*/ 684295 h 837912"/>
                <a:gd name="connsiteX30" fmla="*/ 311372 w 353267"/>
                <a:gd name="connsiteY30" fmla="*/ 684295 h 837912"/>
                <a:gd name="connsiteX31" fmla="*/ 311372 w 353267"/>
                <a:gd name="connsiteY31" fmla="*/ 153617 h 837912"/>
                <a:gd name="connsiteX32" fmla="*/ 339288 w 353267"/>
                <a:gd name="connsiteY32" fmla="*/ 153617 h 837912"/>
                <a:gd name="connsiteX33" fmla="*/ 87915 w 353267"/>
                <a:gd name="connsiteY33" fmla="*/ 27930 h 837912"/>
                <a:gd name="connsiteX34" fmla="*/ 283427 w 353267"/>
                <a:gd name="connsiteY34" fmla="*/ 27930 h 837912"/>
                <a:gd name="connsiteX35" fmla="*/ 283427 w 353267"/>
                <a:gd name="connsiteY35" fmla="*/ 41896 h 837912"/>
                <a:gd name="connsiteX36" fmla="*/ 87915 w 353267"/>
                <a:gd name="connsiteY36" fmla="*/ 41896 h 837912"/>
                <a:gd name="connsiteX37" fmla="*/ 87915 w 353267"/>
                <a:gd name="connsiteY37" fmla="*/ 27930 h 837912"/>
                <a:gd name="connsiteX38" fmla="*/ 46019 w 353267"/>
                <a:gd name="connsiteY38" fmla="*/ 125687 h 837912"/>
                <a:gd name="connsiteX39" fmla="*/ 46019 w 353267"/>
                <a:gd name="connsiteY39" fmla="*/ 69826 h 837912"/>
                <a:gd name="connsiteX40" fmla="*/ 59984 w 353267"/>
                <a:gd name="connsiteY40" fmla="*/ 69826 h 837912"/>
                <a:gd name="connsiteX41" fmla="*/ 311358 w 353267"/>
                <a:gd name="connsiteY41" fmla="*/ 69826 h 837912"/>
                <a:gd name="connsiteX42" fmla="*/ 325323 w 353267"/>
                <a:gd name="connsiteY42" fmla="*/ 69826 h 837912"/>
                <a:gd name="connsiteX43" fmla="*/ 325323 w 353267"/>
                <a:gd name="connsiteY43" fmla="*/ 125687 h 837912"/>
                <a:gd name="connsiteX44" fmla="*/ 311358 w 353267"/>
                <a:gd name="connsiteY44" fmla="*/ 125687 h 837912"/>
                <a:gd name="connsiteX45" fmla="*/ 59984 w 353267"/>
                <a:gd name="connsiteY45" fmla="*/ 125687 h 837912"/>
                <a:gd name="connsiteX46" fmla="*/ 46019 w 353267"/>
                <a:gd name="connsiteY46" fmla="*/ 125687 h 837912"/>
                <a:gd name="connsiteX47" fmla="*/ 42234 w 353267"/>
                <a:gd name="connsiteY47" fmla="*/ 530189 h 837912"/>
                <a:gd name="connsiteX48" fmla="*/ 71841 w 353267"/>
                <a:gd name="connsiteY48" fmla="*/ 488321 h 837912"/>
                <a:gd name="connsiteX49" fmla="*/ 101000 w 353267"/>
                <a:gd name="connsiteY49" fmla="*/ 529505 h 837912"/>
                <a:gd name="connsiteX50" fmla="*/ 105776 w 353267"/>
                <a:gd name="connsiteY50" fmla="*/ 537758 h 837912"/>
                <a:gd name="connsiteX51" fmla="*/ 113415 w 353267"/>
                <a:gd name="connsiteY51" fmla="*/ 556374 h 837912"/>
                <a:gd name="connsiteX52" fmla="*/ 102955 w 353267"/>
                <a:gd name="connsiteY52" fmla="*/ 601565 h 837912"/>
                <a:gd name="connsiteX53" fmla="*/ 100791 w 353267"/>
                <a:gd name="connsiteY53" fmla="*/ 603353 h 837912"/>
                <a:gd name="connsiteX54" fmla="*/ 96475 w 353267"/>
                <a:gd name="connsiteY54" fmla="*/ 606872 h 837912"/>
                <a:gd name="connsiteX55" fmla="*/ 91085 w 353267"/>
                <a:gd name="connsiteY55" fmla="*/ 609818 h 837912"/>
                <a:gd name="connsiteX56" fmla="*/ 89339 w 353267"/>
                <a:gd name="connsiteY56" fmla="*/ 610740 h 837912"/>
                <a:gd name="connsiteX57" fmla="*/ 81826 w 353267"/>
                <a:gd name="connsiteY57" fmla="*/ 613170 h 837912"/>
                <a:gd name="connsiteX58" fmla="*/ 81700 w 353267"/>
                <a:gd name="connsiteY58" fmla="*/ 613212 h 837912"/>
                <a:gd name="connsiteX59" fmla="*/ 73447 w 353267"/>
                <a:gd name="connsiteY59" fmla="*/ 614273 h 837912"/>
                <a:gd name="connsiteX60" fmla="*/ 70975 w 353267"/>
                <a:gd name="connsiteY60" fmla="*/ 614357 h 837912"/>
                <a:gd name="connsiteX61" fmla="*/ 40712 w 353267"/>
                <a:gd name="connsiteY61" fmla="*/ 601565 h 837912"/>
                <a:gd name="connsiteX62" fmla="*/ 42234 w 353267"/>
                <a:gd name="connsiteY62" fmla="*/ 530189 h 837912"/>
                <a:gd name="connsiteX63" fmla="*/ 283427 w 353267"/>
                <a:gd name="connsiteY63" fmla="*/ 809982 h 837912"/>
                <a:gd name="connsiteX64" fmla="*/ 87915 w 353267"/>
                <a:gd name="connsiteY64" fmla="*/ 809982 h 837912"/>
                <a:gd name="connsiteX65" fmla="*/ 87915 w 353267"/>
                <a:gd name="connsiteY65" fmla="*/ 796016 h 837912"/>
                <a:gd name="connsiteX66" fmla="*/ 283427 w 353267"/>
                <a:gd name="connsiteY66" fmla="*/ 796016 h 837912"/>
                <a:gd name="connsiteX67" fmla="*/ 283427 w 353267"/>
                <a:gd name="connsiteY67" fmla="*/ 809982 h 837912"/>
                <a:gd name="connsiteX68" fmla="*/ 325323 w 353267"/>
                <a:gd name="connsiteY68" fmla="*/ 712225 h 837912"/>
                <a:gd name="connsiteX69" fmla="*/ 325323 w 353267"/>
                <a:gd name="connsiteY69" fmla="*/ 768086 h 837912"/>
                <a:gd name="connsiteX70" fmla="*/ 311358 w 353267"/>
                <a:gd name="connsiteY70" fmla="*/ 768086 h 837912"/>
                <a:gd name="connsiteX71" fmla="*/ 59984 w 353267"/>
                <a:gd name="connsiteY71" fmla="*/ 768086 h 837912"/>
                <a:gd name="connsiteX72" fmla="*/ 46019 w 353267"/>
                <a:gd name="connsiteY72" fmla="*/ 768086 h 837912"/>
                <a:gd name="connsiteX73" fmla="*/ 46019 w 353267"/>
                <a:gd name="connsiteY73" fmla="*/ 712225 h 837912"/>
                <a:gd name="connsiteX74" fmla="*/ 59984 w 353267"/>
                <a:gd name="connsiteY74" fmla="*/ 712225 h 837912"/>
                <a:gd name="connsiteX75" fmla="*/ 311358 w 353267"/>
                <a:gd name="connsiteY75" fmla="*/ 712225 h 837912"/>
                <a:gd name="connsiteX76" fmla="*/ 325323 w 353267"/>
                <a:gd name="connsiteY76" fmla="*/ 712225 h 837912"/>
                <a:gd name="connsiteX77" fmla="*/ 283427 w 353267"/>
                <a:gd name="connsiteY77" fmla="*/ 684295 h 837912"/>
                <a:gd name="connsiteX78" fmla="*/ 87915 w 353267"/>
                <a:gd name="connsiteY78" fmla="*/ 684295 h 837912"/>
                <a:gd name="connsiteX79" fmla="*/ 87915 w 353267"/>
                <a:gd name="connsiteY79" fmla="*/ 640444 h 837912"/>
                <a:gd name="connsiteX80" fmla="*/ 97900 w 353267"/>
                <a:gd name="connsiteY80" fmla="*/ 637400 h 837912"/>
                <a:gd name="connsiteX81" fmla="*/ 101573 w 353267"/>
                <a:gd name="connsiteY81" fmla="*/ 635710 h 837912"/>
                <a:gd name="connsiteX82" fmla="*/ 109435 w 353267"/>
                <a:gd name="connsiteY82" fmla="*/ 631576 h 837912"/>
                <a:gd name="connsiteX83" fmla="*/ 112843 w 353267"/>
                <a:gd name="connsiteY83" fmla="*/ 629384 h 837912"/>
                <a:gd name="connsiteX84" fmla="*/ 122465 w 353267"/>
                <a:gd name="connsiteY84" fmla="*/ 621535 h 837912"/>
                <a:gd name="connsiteX85" fmla="*/ 122730 w 353267"/>
                <a:gd name="connsiteY85" fmla="*/ 621326 h 837912"/>
                <a:gd name="connsiteX86" fmla="*/ 124881 w 353267"/>
                <a:gd name="connsiteY86" fmla="*/ 619049 h 837912"/>
                <a:gd name="connsiteX87" fmla="*/ 125774 w 353267"/>
                <a:gd name="connsiteY87" fmla="*/ 618100 h 837912"/>
                <a:gd name="connsiteX88" fmla="*/ 130327 w 353267"/>
                <a:gd name="connsiteY88" fmla="*/ 524631 h 837912"/>
                <a:gd name="connsiteX89" fmla="*/ 130229 w 353267"/>
                <a:gd name="connsiteY89" fmla="*/ 524421 h 837912"/>
                <a:gd name="connsiteX90" fmla="*/ 124252 w 353267"/>
                <a:gd name="connsiteY90" fmla="*/ 514059 h 837912"/>
                <a:gd name="connsiteX91" fmla="*/ 87915 w 353267"/>
                <a:gd name="connsiteY91" fmla="*/ 462667 h 837912"/>
                <a:gd name="connsiteX92" fmla="*/ 87915 w 353267"/>
                <a:gd name="connsiteY92" fmla="*/ 377060 h 837912"/>
                <a:gd name="connsiteX93" fmla="*/ 129810 w 353267"/>
                <a:gd name="connsiteY93" fmla="*/ 377060 h 837912"/>
                <a:gd name="connsiteX94" fmla="*/ 143775 w 353267"/>
                <a:gd name="connsiteY94" fmla="*/ 363095 h 837912"/>
                <a:gd name="connsiteX95" fmla="*/ 143775 w 353267"/>
                <a:gd name="connsiteY95" fmla="*/ 321200 h 837912"/>
                <a:gd name="connsiteX96" fmla="*/ 185671 w 353267"/>
                <a:gd name="connsiteY96" fmla="*/ 321200 h 837912"/>
                <a:gd name="connsiteX97" fmla="*/ 199636 w 353267"/>
                <a:gd name="connsiteY97" fmla="*/ 307234 h 837912"/>
                <a:gd name="connsiteX98" fmla="*/ 199636 w 353267"/>
                <a:gd name="connsiteY98" fmla="*/ 251374 h 837912"/>
                <a:gd name="connsiteX99" fmla="*/ 185671 w 353267"/>
                <a:gd name="connsiteY99" fmla="*/ 237408 h 837912"/>
                <a:gd name="connsiteX100" fmla="*/ 171706 w 353267"/>
                <a:gd name="connsiteY100" fmla="*/ 251374 h 837912"/>
                <a:gd name="connsiteX101" fmla="*/ 171706 w 353267"/>
                <a:gd name="connsiteY101" fmla="*/ 293269 h 837912"/>
                <a:gd name="connsiteX102" fmla="*/ 129810 w 353267"/>
                <a:gd name="connsiteY102" fmla="*/ 293269 h 837912"/>
                <a:gd name="connsiteX103" fmla="*/ 115845 w 353267"/>
                <a:gd name="connsiteY103" fmla="*/ 307234 h 837912"/>
                <a:gd name="connsiteX104" fmla="*/ 115845 w 353267"/>
                <a:gd name="connsiteY104" fmla="*/ 349130 h 837912"/>
                <a:gd name="connsiteX105" fmla="*/ 87915 w 353267"/>
                <a:gd name="connsiteY105" fmla="*/ 349130 h 837912"/>
                <a:gd name="connsiteX106" fmla="*/ 87915 w 353267"/>
                <a:gd name="connsiteY106" fmla="*/ 153617 h 837912"/>
                <a:gd name="connsiteX107" fmla="*/ 283427 w 353267"/>
                <a:gd name="connsiteY107" fmla="*/ 153617 h 837912"/>
                <a:gd name="connsiteX108" fmla="*/ 283427 w 353267"/>
                <a:gd name="connsiteY108" fmla="*/ 684295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353267" h="837912">
                  <a:moveTo>
                    <a:pt x="339288" y="153617"/>
                  </a:moveTo>
                  <a:cubicBezTo>
                    <a:pt x="347011" y="153617"/>
                    <a:pt x="353253" y="147375"/>
                    <a:pt x="353253" y="139652"/>
                  </a:cubicBezTo>
                  <a:lnTo>
                    <a:pt x="353253" y="55861"/>
                  </a:lnTo>
                  <a:cubicBezTo>
                    <a:pt x="353253" y="48138"/>
                    <a:pt x="347011" y="41896"/>
                    <a:pt x="339288" y="41896"/>
                  </a:cubicBezTo>
                  <a:lnTo>
                    <a:pt x="311358" y="41896"/>
                  </a:lnTo>
                  <a:lnTo>
                    <a:pt x="311358" y="0"/>
                  </a:lnTo>
                  <a:lnTo>
                    <a:pt x="59984" y="0"/>
                  </a:lnTo>
                  <a:lnTo>
                    <a:pt x="59984" y="41896"/>
                  </a:lnTo>
                  <a:lnTo>
                    <a:pt x="32054" y="41896"/>
                  </a:lnTo>
                  <a:cubicBezTo>
                    <a:pt x="24331" y="41896"/>
                    <a:pt x="18089" y="48138"/>
                    <a:pt x="18089" y="55861"/>
                  </a:cubicBezTo>
                  <a:lnTo>
                    <a:pt x="18089" y="139652"/>
                  </a:lnTo>
                  <a:cubicBezTo>
                    <a:pt x="18089" y="147375"/>
                    <a:pt x="24331" y="153617"/>
                    <a:pt x="32054" y="153617"/>
                  </a:cubicBezTo>
                  <a:lnTo>
                    <a:pt x="59984" y="153617"/>
                  </a:lnTo>
                  <a:lnTo>
                    <a:pt x="59984" y="456732"/>
                  </a:lnTo>
                  <a:lnTo>
                    <a:pt x="19527" y="513961"/>
                  </a:lnTo>
                  <a:cubicBezTo>
                    <a:pt x="-7035" y="550746"/>
                    <a:pt x="-6448" y="593898"/>
                    <a:pt x="20979" y="621326"/>
                  </a:cubicBezTo>
                  <a:cubicBezTo>
                    <a:pt x="31984" y="632316"/>
                    <a:pt x="45712" y="638852"/>
                    <a:pt x="59998" y="641226"/>
                  </a:cubicBezTo>
                  <a:lnTo>
                    <a:pt x="59998" y="684295"/>
                  </a:lnTo>
                  <a:lnTo>
                    <a:pt x="32068" y="684295"/>
                  </a:lnTo>
                  <a:cubicBezTo>
                    <a:pt x="24345" y="684295"/>
                    <a:pt x="18103" y="690537"/>
                    <a:pt x="18103" y="698260"/>
                  </a:cubicBezTo>
                  <a:lnTo>
                    <a:pt x="18103" y="782051"/>
                  </a:lnTo>
                  <a:cubicBezTo>
                    <a:pt x="18103" y="789774"/>
                    <a:pt x="24345" y="796016"/>
                    <a:pt x="32068" y="796016"/>
                  </a:cubicBezTo>
                  <a:lnTo>
                    <a:pt x="59998" y="796016"/>
                  </a:lnTo>
                  <a:lnTo>
                    <a:pt x="59998" y="837912"/>
                  </a:lnTo>
                  <a:lnTo>
                    <a:pt x="311372" y="837912"/>
                  </a:lnTo>
                  <a:lnTo>
                    <a:pt x="311372" y="796016"/>
                  </a:lnTo>
                  <a:lnTo>
                    <a:pt x="339302" y="796016"/>
                  </a:lnTo>
                  <a:cubicBezTo>
                    <a:pt x="347025" y="796016"/>
                    <a:pt x="353267" y="789774"/>
                    <a:pt x="353267" y="782051"/>
                  </a:cubicBezTo>
                  <a:lnTo>
                    <a:pt x="353267" y="698260"/>
                  </a:lnTo>
                  <a:cubicBezTo>
                    <a:pt x="353267" y="690537"/>
                    <a:pt x="347025" y="684295"/>
                    <a:pt x="339302" y="684295"/>
                  </a:cubicBezTo>
                  <a:lnTo>
                    <a:pt x="311372" y="684295"/>
                  </a:lnTo>
                  <a:lnTo>
                    <a:pt x="311372" y="153617"/>
                  </a:lnTo>
                  <a:lnTo>
                    <a:pt x="339288" y="153617"/>
                  </a:lnTo>
                  <a:close/>
                  <a:moveTo>
                    <a:pt x="87915" y="27930"/>
                  </a:moveTo>
                  <a:lnTo>
                    <a:pt x="283427" y="27930"/>
                  </a:lnTo>
                  <a:lnTo>
                    <a:pt x="283427" y="41896"/>
                  </a:lnTo>
                  <a:lnTo>
                    <a:pt x="87915" y="41896"/>
                  </a:lnTo>
                  <a:lnTo>
                    <a:pt x="87915" y="27930"/>
                  </a:lnTo>
                  <a:close/>
                  <a:moveTo>
                    <a:pt x="46019" y="125687"/>
                  </a:moveTo>
                  <a:lnTo>
                    <a:pt x="46019" y="69826"/>
                  </a:lnTo>
                  <a:lnTo>
                    <a:pt x="59984" y="69826"/>
                  </a:lnTo>
                  <a:lnTo>
                    <a:pt x="311358" y="69826"/>
                  </a:lnTo>
                  <a:lnTo>
                    <a:pt x="325323" y="69826"/>
                  </a:lnTo>
                  <a:lnTo>
                    <a:pt x="325323" y="125687"/>
                  </a:lnTo>
                  <a:lnTo>
                    <a:pt x="311358" y="125687"/>
                  </a:lnTo>
                  <a:lnTo>
                    <a:pt x="59984" y="125687"/>
                  </a:lnTo>
                  <a:lnTo>
                    <a:pt x="46019" y="125687"/>
                  </a:lnTo>
                  <a:close/>
                  <a:moveTo>
                    <a:pt x="42234" y="530189"/>
                  </a:moveTo>
                  <a:lnTo>
                    <a:pt x="71841" y="488321"/>
                  </a:lnTo>
                  <a:lnTo>
                    <a:pt x="101000" y="529505"/>
                  </a:lnTo>
                  <a:cubicBezTo>
                    <a:pt x="102774" y="532353"/>
                    <a:pt x="104366" y="535105"/>
                    <a:pt x="105776" y="537758"/>
                  </a:cubicBezTo>
                  <a:cubicBezTo>
                    <a:pt x="109435" y="544615"/>
                    <a:pt x="111823" y="550760"/>
                    <a:pt x="113415" y="556374"/>
                  </a:cubicBezTo>
                  <a:cubicBezTo>
                    <a:pt x="121054" y="583299"/>
                    <a:pt x="108039" y="596482"/>
                    <a:pt x="102955" y="601565"/>
                  </a:cubicBezTo>
                  <a:cubicBezTo>
                    <a:pt x="102285" y="602235"/>
                    <a:pt x="101489" y="602738"/>
                    <a:pt x="100791" y="603353"/>
                  </a:cubicBezTo>
                  <a:cubicBezTo>
                    <a:pt x="99380" y="604581"/>
                    <a:pt x="97998" y="605838"/>
                    <a:pt x="96475" y="606872"/>
                  </a:cubicBezTo>
                  <a:cubicBezTo>
                    <a:pt x="94772" y="608017"/>
                    <a:pt x="92928" y="608925"/>
                    <a:pt x="91085" y="609818"/>
                  </a:cubicBezTo>
                  <a:cubicBezTo>
                    <a:pt x="90498" y="610112"/>
                    <a:pt x="89940" y="610475"/>
                    <a:pt x="89339" y="610740"/>
                  </a:cubicBezTo>
                  <a:cubicBezTo>
                    <a:pt x="86923" y="611774"/>
                    <a:pt x="84409" y="612584"/>
                    <a:pt x="81826" y="613170"/>
                  </a:cubicBezTo>
                  <a:cubicBezTo>
                    <a:pt x="81784" y="613184"/>
                    <a:pt x="81742" y="613198"/>
                    <a:pt x="81700" y="613212"/>
                  </a:cubicBezTo>
                  <a:cubicBezTo>
                    <a:pt x="79019" y="613812"/>
                    <a:pt x="76254" y="614176"/>
                    <a:pt x="73447" y="614273"/>
                  </a:cubicBezTo>
                  <a:lnTo>
                    <a:pt x="70975" y="614357"/>
                  </a:lnTo>
                  <a:cubicBezTo>
                    <a:pt x="59998" y="614148"/>
                    <a:pt x="49077" y="609930"/>
                    <a:pt x="40712" y="601565"/>
                  </a:cubicBezTo>
                  <a:cubicBezTo>
                    <a:pt x="23074" y="583927"/>
                    <a:pt x="23633" y="555955"/>
                    <a:pt x="42234" y="530189"/>
                  </a:cubicBezTo>
                  <a:close/>
                  <a:moveTo>
                    <a:pt x="283427" y="809982"/>
                  </a:moveTo>
                  <a:lnTo>
                    <a:pt x="87915" y="809982"/>
                  </a:lnTo>
                  <a:lnTo>
                    <a:pt x="87915" y="796016"/>
                  </a:lnTo>
                  <a:lnTo>
                    <a:pt x="283427" y="796016"/>
                  </a:lnTo>
                  <a:lnTo>
                    <a:pt x="283427" y="809982"/>
                  </a:lnTo>
                  <a:close/>
                  <a:moveTo>
                    <a:pt x="325323" y="712225"/>
                  </a:moveTo>
                  <a:lnTo>
                    <a:pt x="325323" y="768086"/>
                  </a:lnTo>
                  <a:lnTo>
                    <a:pt x="311358" y="768086"/>
                  </a:lnTo>
                  <a:lnTo>
                    <a:pt x="59984" y="768086"/>
                  </a:lnTo>
                  <a:lnTo>
                    <a:pt x="46019" y="768086"/>
                  </a:lnTo>
                  <a:lnTo>
                    <a:pt x="46019" y="712225"/>
                  </a:lnTo>
                  <a:lnTo>
                    <a:pt x="59984" y="712225"/>
                  </a:lnTo>
                  <a:lnTo>
                    <a:pt x="311358" y="712225"/>
                  </a:lnTo>
                  <a:lnTo>
                    <a:pt x="325323" y="712225"/>
                  </a:lnTo>
                  <a:close/>
                  <a:moveTo>
                    <a:pt x="283427" y="684295"/>
                  </a:moveTo>
                  <a:lnTo>
                    <a:pt x="87915" y="684295"/>
                  </a:lnTo>
                  <a:lnTo>
                    <a:pt x="87915" y="640444"/>
                  </a:lnTo>
                  <a:cubicBezTo>
                    <a:pt x="91322" y="639676"/>
                    <a:pt x="94660" y="638643"/>
                    <a:pt x="97900" y="637400"/>
                  </a:cubicBezTo>
                  <a:cubicBezTo>
                    <a:pt x="99157" y="636911"/>
                    <a:pt x="100344" y="636269"/>
                    <a:pt x="101573" y="635710"/>
                  </a:cubicBezTo>
                  <a:cubicBezTo>
                    <a:pt x="104282" y="634495"/>
                    <a:pt x="106907" y="633126"/>
                    <a:pt x="109435" y="631576"/>
                  </a:cubicBezTo>
                  <a:cubicBezTo>
                    <a:pt x="110594" y="630864"/>
                    <a:pt x="111725" y="630152"/>
                    <a:pt x="112843" y="629384"/>
                  </a:cubicBezTo>
                  <a:cubicBezTo>
                    <a:pt x="116236" y="627038"/>
                    <a:pt x="119490" y="624482"/>
                    <a:pt x="122465" y="621535"/>
                  </a:cubicBezTo>
                  <a:cubicBezTo>
                    <a:pt x="122548" y="621451"/>
                    <a:pt x="122646" y="621410"/>
                    <a:pt x="122730" y="621326"/>
                  </a:cubicBezTo>
                  <a:cubicBezTo>
                    <a:pt x="123456" y="620600"/>
                    <a:pt x="124168" y="619817"/>
                    <a:pt x="124881" y="619049"/>
                  </a:cubicBezTo>
                  <a:cubicBezTo>
                    <a:pt x="125188" y="618728"/>
                    <a:pt x="125467" y="618435"/>
                    <a:pt x="125774" y="618100"/>
                  </a:cubicBezTo>
                  <a:cubicBezTo>
                    <a:pt x="142253" y="599777"/>
                    <a:pt x="154249" y="569752"/>
                    <a:pt x="130327" y="524631"/>
                  </a:cubicBezTo>
                  <a:cubicBezTo>
                    <a:pt x="130285" y="524561"/>
                    <a:pt x="130257" y="524491"/>
                    <a:pt x="130229" y="524421"/>
                  </a:cubicBezTo>
                  <a:cubicBezTo>
                    <a:pt x="128442" y="521056"/>
                    <a:pt x="126473" y="517606"/>
                    <a:pt x="124252" y="514059"/>
                  </a:cubicBezTo>
                  <a:lnTo>
                    <a:pt x="87915" y="462667"/>
                  </a:lnTo>
                  <a:lnTo>
                    <a:pt x="87915" y="377060"/>
                  </a:lnTo>
                  <a:lnTo>
                    <a:pt x="129810" y="377060"/>
                  </a:lnTo>
                  <a:cubicBezTo>
                    <a:pt x="137533" y="377060"/>
                    <a:pt x="143775" y="370818"/>
                    <a:pt x="143775" y="363095"/>
                  </a:cubicBezTo>
                  <a:lnTo>
                    <a:pt x="143775" y="321200"/>
                  </a:lnTo>
                  <a:lnTo>
                    <a:pt x="185671" y="321200"/>
                  </a:lnTo>
                  <a:cubicBezTo>
                    <a:pt x="193394" y="321200"/>
                    <a:pt x="199636" y="314957"/>
                    <a:pt x="199636" y="307234"/>
                  </a:cubicBezTo>
                  <a:lnTo>
                    <a:pt x="199636" y="251374"/>
                  </a:lnTo>
                  <a:cubicBezTo>
                    <a:pt x="199636" y="243651"/>
                    <a:pt x="193394" y="237408"/>
                    <a:pt x="185671" y="237408"/>
                  </a:cubicBezTo>
                  <a:cubicBezTo>
                    <a:pt x="177948" y="237408"/>
                    <a:pt x="171706" y="243651"/>
                    <a:pt x="171706" y="251374"/>
                  </a:cubicBezTo>
                  <a:lnTo>
                    <a:pt x="171706" y="293269"/>
                  </a:lnTo>
                  <a:lnTo>
                    <a:pt x="129810" y="293269"/>
                  </a:lnTo>
                  <a:cubicBezTo>
                    <a:pt x="122088" y="293269"/>
                    <a:pt x="115845" y="299512"/>
                    <a:pt x="115845" y="307234"/>
                  </a:cubicBezTo>
                  <a:lnTo>
                    <a:pt x="115845" y="349130"/>
                  </a:lnTo>
                  <a:lnTo>
                    <a:pt x="87915" y="349130"/>
                  </a:lnTo>
                  <a:lnTo>
                    <a:pt x="87915" y="153617"/>
                  </a:lnTo>
                  <a:lnTo>
                    <a:pt x="283427" y="153617"/>
                  </a:lnTo>
                  <a:lnTo>
                    <a:pt x="283427" y="684295"/>
                  </a:lnTo>
                  <a:close/>
                </a:path>
              </a:pathLst>
            </a:custGeom>
            <a:solidFill>
              <a:srgbClr val="016A8E"/>
            </a:solidFill>
            <a:ln w="138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050" dirty="0"/>
            </a:p>
          </p:txBody>
        </p:sp>
        <p:sp>
          <p:nvSpPr>
            <p:cNvPr id="82" name="Forme libre : forme 176">
              <a:extLst>
                <a:ext uri="{FF2B5EF4-FFF2-40B4-BE49-F238E27FC236}">
                  <a16:creationId xmlns:a16="http://schemas.microsoft.com/office/drawing/2014/main" id="{78E7AE49-43FC-885D-FF22-CB408508C923}"/>
                </a:ext>
              </a:extLst>
            </p:cNvPr>
            <p:cNvSpPr/>
            <p:nvPr/>
          </p:nvSpPr>
          <p:spPr>
            <a:xfrm>
              <a:off x="2441095" y="2407938"/>
              <a:ext cx="34948" cy="34946"/>
            </a:xfrm>
            <a:custGeom>
              <a:avLst/>
              <a:gdLst>
                <a:gd name="connsiteX0" fmla="*/ 33715 w 57557"/>
                <a:gd name="connsiteY0" fmla="*/ 53462 h 57554"/>
                <a:gd name="connsiteX1" fmla="*/ 43589 w 57557"/>
                <a:gd name="connsiteY1" fmla="*/ 57554 h 57554"/>
                <a:gd name="connsiteX2" fmla="*/ 53462 w 57557"/>
                <a:gd name="connsiteY2" fmla="*/ 53462 h 57554"/>
                <a:gd name="connsiteX3" fmla="*/ 53462 w 57557"/>
                <a:gd name="connsiteY3" fmla="*/ 33715 h 57554"/>
                <a:gd name="connsiteX4" fmla="*/ 23842 w 57557"/>
                <a:gd name="connsiteY4" fmla="*/ 4095 h 57554"/>
                <a:gd name="connsiteX5" fmla="*/ 4095 w 57557"/>
                <a:gd name="connsiteY5" fmla="*/ 4095 h 57554"/>
                <a:gd name="connsiteX6" fmla="*/ 4095 w 57557"/>
                <a:gd name="connsiteY6" fmla="*/ 23842 h 57554"/>
                <a:gd name="connsiteX7" fmla="*/ 33715 w 57557"/>
                <a:gd name="connsiteY7" fmla="*/ 53462 h 5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57" h="57554">
                  <a:moveTo>
                    <a:pt x="33715" y="53462"/>
                  </a:moveTo>
                  <a:cubicBezTo>
                    <a:pt x="36439" y="56185"/>
                    <a:pt x="40014" y="57554"/>
                    <a:pt x="43589" y="57554"/>
                  </a:cubicBezTo>
                  <a:cubicBezTo>
                    <a:pt x="47164" y="57554"/>
                    <a:pt x="50739" y="56185"/>
                    <a:pt x="53462" y="53462"/>
                  </a:cubicBezTo>
                  <a:cubicBezTo>
                    <a:pt x="58923" y="48002"/>
                    <a:pt x="58923" y="39176"/>
                    <a:pt x="53462" y="33715"/>
                  </a:cubicBezTo>
                  <a:lnTo>
                    <a:pt x="23842" y="4095"/>
                  </a:lnTo>
                  <a:cubicBezTo>
                    <a:pt x="18382" y="-1365"/>
                    <a:pt x="9556" y="-1365"/>
                    <a:pt x="4095" y="4095"/>
                  </a:cubicBezTo>
                  <a:cubicBezTo>
                    <a:pt x="-1365" y="9556"/>
                    <a:pt x="-1365" y="18382"/>
                    <a:pt x="4095" y="23842"/>
                  </a:cubicBezTo>
                  <a:lnTo>
                    <a:pt x="33715" y="53462"/>
                  </a:lnTo>
                  <a:close/>
                </a:path>
              </a:pathLst>
            </a:custGeom>
            <a:solidFill>
              <a:srgbClr val="01A9CE"/>
            </a:solidFill>
            <a:ln w="138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050"/>
            </a:p>
          </p:txBody>
        </p:sp>
      </p:grp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F5C28AF8-A6E3-3030-A1CA-87508D58D148}"/>
              </a:ext>
            </a:extLst>
          </p:cNvPr>
          <p:cNvSpPr/>
          <p:nvPr/>
        </p:nvSpPr>
        <p:spPr>
          <a:xfrm>
            <a:off x="6664008" y="1840106"/>
            <a:ext cx="1027470" cy="789687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b="1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r>
              <a:rPr lang="fr-FR" sz="1200" b="1" dirty="0">
                <a:solidFill>
                  <a:srgbClr val="016A8E"/>
                </a:solidFill>
                <a:latin typeface="Raleway Black" pitchFamily="2" charset="0"/>
              </a:rPr>
              <a:t>1933</a:t>
            </a:r>
          </a:p>
          <a:p>
            <a:pPr algn="ctr"/>
            <a:r>
              <a:rPr lang="fr-FR" sz="800" b="1" dirty="0">
                <a:solidFill>
                  <a:srgbClr val="01A9CE"/>
                </a:solidFill>
                <a:latin typeface="Raleway" pitchFamily="2" charset="0"/>
              </a:rPr>
              <a:t>Création du syndicat</a:t>
            </a:r>
          </a:p>
        </p:txBody>
      </p:sp>
      <p:sp>
        <p:nvSpPr>
          <p:cNvPr id="88" name="Rectangle : coins arrondis 87">
            <a:extLst>
              <a:ext uri="{FF2B5EF4-FFF2-40B4-BE49-F238E27FC236}">
                <a16:creationId xmlns:a16="http://schemas.microsoft.com/office/drawing/2014/main" id="{A14E2F77-CE51-8163-09B7-4D45D1039870}"/>
              </a:ext>
            </a:extLst>
          </p:cNvPr>
          <p:cNvSpPr/>
          <p:nvPr/>
        </p:nvSpPr>
        <p:spPr>
          <a:xfrm>
            <a:off x="7771121" y="1853043"/>
            <a:ext cx="973667" cy="789687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b="1" dirty="0">
              <a:solidFill>
                <a:schemeClr val="accent1"/>
              </a:solidFill>
              <a:latin typeface="Raleway Black" pitchFamily="2" charset="0"/>
            </a:endParaRPr>
          </a:p>
          <a:p>
            <a:pPr algn="ctr"/>
            <a:r>
              <a:rPr lang="fr-FR" sz="1200" b="1" dirty="0">
                <a:solidFill>
                  <a:srgbClr val="016A8E"/>
                </a:solidFill>
                <a:latin typeface="Raleway Black" pitchFamily="2" charset="0"/>
              </a:rPr>
              <a:t>2014</a:t>
            </a:r>
            <a:endParaRPr lang="fr-FR" sz="900" b="1" dirty="0">
              <a:solidFill>
                <a:srgbClr val="016A8E"/>
              </a:solidFill>
              <a:latin typeface="Raleway Black" pitchFamily="2" charset="0"/>
            </a:endParaRPr>
          </a:p>
          <a:p>
            <a:pPr algn="ctr"/>
            <a:r>
              <a:rPr lang="fr-FR" sz="800" b="1" dirty="0">
                <a:solidFill>
                  <a:srgbClr val="01A9CE"/>
                </a:solidFill>
                <a:latin typeface="Raleway" pitchFamily="2" charset="0"/>
              </a:rPr>
              <a:t>Dotation d’une administration</a:t>
            </a:r>
          </a:p>
        </p:txBody>
      </p:sp>
      <p:sp>
        <p:nvSpPr>
          <p:cNvPr id="90" name="Forme libre : forme 186">
            <a:extLst>
              <a:ext uri="{FF2B5EF4-FFF2-40B4-BE49-F238E27FC236}">
                <a16:creationId xmlns:a16="http://schemas.microsoft.com/office/drawing/2014/main" id="{A7CC1EE4-B0BC-0AB9-BC12-18AFE13EB272}"/>
              </a:ext>
            </a:extLst>
          </p:cNvPr>
          <p:cNvSpPr/>
          <p:nvPr/>
        </p:nvSpPr>
        <p:spPr>
          <a:xfrm>
            <a:off x="8181352" y="1929819"/>
            <a:ext cx="153166" cy="161162"/>
          </a:xfrm>
          <a:custGeom>
            <a:avLst/>
            <a:gdLst>
              <a:gd name="connsiteX0" fmla="*/ 224038 w 246460"/>
              <a:gd name="connsiteY0" fmla="*/ 100839 h 246460"/>
              <a:gd name="connsiteX1" fmla="*/ 224038 w 246460"/>
              <a:gd name="connsiteY1" fmla="*/ 224038 h 246460"/>
              <a:gd name="connsiteX2" fmla="*/ 22392 w 246460"/>
              <a:gd name="connsiteY2" fmla="*/ 224038 h 246460"/>
              <a:gd name="connsiteX3" fmla="*/ 22392 w 246460"/>
              <a:gd name="connsiteY3" fmla="*/ 22422 h 246460"/>
              <a:gd name="connsiteX4" fmla="*/ 145622 w 246460"/>
              <a:gd name="connsiteY4" fmla="*/ 22422 h 246460"/>
              <a:gd name="connsiteX5" fmla="*/ 145622 w 246460"/>
              <a:gd name="connsiteY5" fmla="*/ 0 h 246460"/>
              <a:gd name="connsiteX6" fmla="*/ 0 w 246460"/>
              <a:gd name="connsiteY6" fmla="*/ 0 h 246460"/>
              <a:gd name="connsiteX7" fmla="*/ 0 w 246460"/>
              <a:gd name="connsiteY7" fmla="*/ 246461 h 246460"/>
              <a:gd name="connsiteX8" fmla="*/ 246461 w 246460"/>
              <a:gd name="connsiteY8" fmla="*/ 246461 h 246460"/>
              <a:gd name="connsiteX9" fmla="*/ 246461 w 246460"/>
              <a:gd name="connsiteY9" fmla="*/ 100839 h 24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460" h="246460">
                <a:moveTo>
                  <a:pt x="224038" y="100839"/>
                </a:moveTo>
                <a:lnTo>
                  <a:pt x="224038" y="224038"/>
                </a:lnTo>
                <a:lnTo>
                  <a:pt x="22392" y="224038"/>
                </a:lnTo>
                <a:lnTo>
                  <a:pt x="22392" y="22422"/>
                </a:lnTo>
                <a:lnTo>
                  <a:pt x="145622" y="22422"/>
                </a:lnTo>
                <a:lnTo>
                  <a:pt x="145622" y="0"/>
                </a:lnTo>
                <a:lnTo>
                  <a:pt x="0" y="0"/>
                </a:lnTo>
                <a:lnTo>
                  <a:pt x="0" y="246461"/>
                </a:lnTo>
                <a:lnTo>
                  <a:pt x="246461" y="246461"/>
                </a:lnTo>
                <a:lnTo>
                  <a:pt x="246461" y="100839"/>
                </a:lnTo>
                <a:close/>
              </a:path>
            </a:pathLst>
          </a:custGeom>
          <a:solidFill>
            <a:srgbClr val="016A8E"/>
          </a:solidFill>
          <a:ln w="2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050"/>
          </a:p>
        </p:txBody>
      </p:sp>
      <p:sp>
        <p:nvSpPr>
          <p:cNvPr id="91" name="Forme libre : forme 187">
            <a:extLst>
              <a:ext uri="{FF2B5EF4-FFF2-40B4-BE49-F238E27FC236}">
                <a16:creationId xmlns:a16="http://schemas.microsoft.com/office/drawing/2014/main" id="{F61739C1-CA81-4B4A-11EA-365EFA7BAA44}"/>
              </a:ext>
            </a:extLst>
          </p:cNvPr>
          <p:cNvSpPr/>
          <p:nvPr/>
        </p:nvSpPr>
        <p:spPr>
          <a:xfrm>
            <a:off x="8209202" y="1931963"/>
            <a:ext cx="123269" cy="129714"/>
          </a:xfrm>
          <a:custGeom>
            <a:avLst/>
            <a:gdLst>
              <a:gd name="connsiteX0" fmla="*/ 81695 w 198353"/>
              <a:gd name="connsiteY0" fmla="*/ 100825 h 198368"/>
              <a:gd name="connsiteX1" fmla="*/ 182520 w 198353"/>
              <a:gd name="connsiteY1" fmla="*/ 0 h 198368"/>
              <a:gd name="connsiteX2" fmla="*/ 198353 w 198353"/>
              <a:gd name="connsiteY2" fmla="*/ 15833 h 198368"/>
              <a:gd name="connsiteX3" fmla="*/ 97528 w 198353"/>
              <a:gd name="connsiteY3" fmla="*/ 116658 h 198368"/>
              <a:gd name="connsiteX4" fmla="*/ 0 w 198353"/>
              <a:gd name="connsiteY4" fmla="*/ 131163 h 198368"/>
              <a:gd name="connsiteX5" fmla="*/ 67205 w 198353"/>
              <a:gd name="connsiteY5" fmla="*/ 131163 h 198368"/>
              <a:gd name="connsiteX6" fmla="*/ 67205 w 198353"/>
              <a:gd name="connsiteY6" fmla="*/ 153555 h 198368"/>
              <a:gd name="connsiteX7" fmla="*/ 0 w 198353"/>
              <a:gd name="connsiteY7" fmla="*/ 153555 h 198368"/>
              <a:gd name="connsiteX8" fmla="*/ 0 w 198353"/>
              <a:gd name="connsiteY8" fmla="*/ 175977 h 198368"/>
              <a:gd name="connsiteX9" fmla="*/ 156833 w 198353"/>
              <a:gd name="connsiteY9" fmla="*/ 175977 h 198368"/>
              <a:gd name="connsiteX10" fmla="*/ 156833 w 198353"/>
              <a:gd name="connsiteY10" fmla="*/ 198368 h 198368"/>
              <a:gd name="connsiteX11" fmla="*/ 0 w 198353"/>
              <a:gd name="connsiteY11" fmla="*/ 198368 h 19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353" h="198368">
                <a:moveTo>
                  <a:pt x="81695" y="100825"/>
                </a:moveTo>
                <a:lnTo>
                  <a:pt x="182520" y="0"/>
                </a:lnTo>
                <a:lnTo>
                  <a:pt x="198353" y="15833"/>
                </a:lnTo>
                <a:lnTo>
                  <a:pt x="97528" y="116658"/>
                </a:lnTo>
                <a:close/>
                <a:moveTo>
                  <a:pt x="0" y="131163"/>
                </a:moveTo>
                <a:lnTo>
                  <a:pt x="67205" y="131163"/>
                </a:lnTo>
                <a:lnTo>
                  <a:pt x="67205" y="153555"/>
                </a:lnTo>
                <a:lnTo>
                  <a:pt x="0" y="153555"/>
                </a:lnTo>
                <a:close/>
                <a:moveTo>
                  <a:pt x="0" y="175977"/>
                </a:moveTo>
                <a:lnTo>
                  <a:pt x="156833" y="175977"/>
                </a:lnTo>
                <a:lnTo>
                  <a:pt x="156833" y="198368"/>
                </a:lnTo>
                <a:lnTo>
                  <a:pt x="0" y="198368"/>
                </a:lnTo>
                <a:close/>
              </a:path>
            </a:pathLst>
          </a:custGeom>
          <a:solidFill>
            <a:srgbClr val="01A9CE"/>
          </a:solidFill>
          <a:ln w="2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050"/>
          </a:p>
        </p:txBody>
      </p:sp>
      <p:sp>
        <p:nvSpPr>
          <p:cNvPr id="85" name="Graphique 101">
            <a:extLst>
              <a:ext uri="{FF2B5EF4-FFF2-40B4-BE49-F238E27FC236}">
                <a16:creationId xmlns:a16="http://schemas.microsoft.com/office/drawing/2014/main" id="{3753FC14-3362-1AD0-4E0C-2174D9D8D14F}"/>
              </a:ext>
            </a:extLst>
          </p:cNvPr>
          <p:cNvSpPr/>
          <p:nvPr/>
        </p:nvSpPr>
        <p:spPr>
          <a:xfrm>
            <a:off x="7071182" y="1861878"/>
            <a:ext cx="213121" cy="224235"/>
          </a:xfrm>
          <a:custGeom>
            <a:avLst/>
            <a:gdLst>
              <a:gd name="connsiteX0" fmla="*/ 17 w 342934"/>
              <a:gd name="connsiteY0" fmla="*/ 171466 h 342916"/>
              <a:gd name="connsiteX1" fmla="*/ 6189 w 342934"/>
              <a:gd name="connsiteY1" fmla="*/ 186897 h 342916"/>
              <a:gd name="connsiteX2" fmla="*/ 21620 w 342934"/>
              <a:gd name="connsiteY2" fmla="*/ 193069 h 342916"/>
              <a:gd name="connsiteX3" fmla="*/ 64482 w 342934"/>
              <a:gd name="connsiteY3" fmla="*/ 193069 h 342916"/>
              <a:gd name="connsiteX4" fmla="*/ 79570 w 342934"/>
              <a:gd name="connsiteY4" fmla="*/ 186897 h 342916"/>
              <a:gd name="connsiteX5" fmla="*/ 85742 w 342934"/>
              <a:gd name="connsiteY5" fmla="*/ 171466 h 342916"/>
              <a:gd name="connsiteX6" fmla="*/ 79570 w 342934"/>
              <a:gd name="connsiteY6" fmla="*/ 156379 h 342916"/>
              <a:gd name="connsiteX7" fmla="*/ 64482 w 342934"/>
              <a:gd name="connsiteY7" fmla="*/ 150207 h 342916"/>
              <a:gd name="connsiteX8" fmla="*/ 21620 w 342934"/>
              <a:gd name="connsiteY8" fmla="*/ 150207 h 342916"/>
              <a:gd name="connsiteX9" fmla="*/ 6189 w 342934"/>
              <a:gd name="connsiteY9" fmla="*/ 156379 h 342916"/>
              <a:gd name="connsiteX10" fmla="*/ 17 w 342934"/>
              <a:gd name="connsiteY10" fmla="*/ 171466 h 342916"/>
              <a:gd name="connsiteX11" fmla="*/ 43908 w 342934"/>
              <a:gd name="connsiteY11" fmla="*/ 277422 h 342916"/>
              <a:gd name="connsiteX12" fmla="*/ 50423 w 342934"/>
              <a:gd name="connsiteY12" fmla="*/ 292853 h 342916"/>
              <a:gd name="connsiteX13" fmla="*/ 65511 w 342934"/>
              <a:gd name="connsiteY13" fmla="*/ 299025 h 342916"/>
              <a:gd name="connsiteX14" fmla="*/ 80599 w 342934"/>
              <a:gd name="connsiteY14" fmla="*/ 292853 h 342916"/>
              <a:gd name="connsiteX15" fmla="*/ 110774 w 342934"/>
              <a:gd name="connsiteY15" fmla="*/ 262678 h 342916"/>
              <a:gd name="connsiteX16" fmla="*/ 117289 w 342934"/>
              <a:gd name="connsiteY16" fmla="*/ 247590 h 342916"/>
              <a:gd name="connsiteX17" fmla="*/ 110774 w 342934"/>
              <a:gd name="connsiteY17" fmla="*/ 232160 h 342916"/>
              <a:gd name="connsiteX18" fmla="*/ 95686 w 342934"/>
              <a:gd name="connsiteY18" fmla="*/ 225987 h 342916"/>
              <a:gd name="connsiteX19" fmla="*/ 80599 w 342934"/>
              <a:gd name="connsiteY19" fmla="*/ 232160 h 342916"/>
              <a:gd name="connsiteX20" fmla="*/ 50423 w 342934"/>
              <a:gd name="connsiteY20" fmla="*/ 262678 h 342916"/>
              <a:gd name="connsiteX21" fmla="*/ 43908 w 342934"/>
              <a:gd name="connsiteY21" fmla="*/ 277422 h 342916"/>
              <a:gd name="connsiteX22" fmla="*/ 43908 w 342934"/>
              <a:gd name="connsiteY22" fmla="*/ 65510 h 342916"/>
              <a:gd name="connsiteX23" fmla="*/ 50423 w 342934"/>
              <a:gd name="connsiteY23" fmla="*/ 80598 h 342916"/>
              <a:gd name="connsiteX24" fmla="*/ 80599 w 342934"/>
              <a:gd name="connsiteY24" fmla="*/ 111116 h 342916"/>
              <a:gd name="connsiteX25" fmla="*/ 95686 w 342934"/>
              <a:gd name="connsiteY25" fmla="*/ 117288 h 342916"/>
              <a:gd name="connsiteX26" fmla="*/ 110774 w 342934"/>
              <a:gd name="connsiteY26" fmla="*/ 111116 h 342916"/>
              <a:gd name="connsiteX27" fmla="*/ 117289 w 342934"/>
              <a:gd name="connsiteY27" fmla="*/ 95685 h 342916"/>
              <a:gd name="connsiteX28" fmla="*/ 110774 w 342934"/>
              <a:gd name="connsiteY28" fmla="*/ 80598 h 342916"/>
              <a:gd name="connsiteX29" fmla="*/ 80599 w 342934"/>
              <a:gd name="connsiteY29" fmla="*/ 50423 h 342916"/>
              <a:gd name="connsiteX30" fmla="*/ 65511 w 342934"/>
              <a:gd name="connsiteY30" fmla="*/ 43908 h 342916"/>
              <a:gd name="connsiteX31" fmla="*/ 50423 w 342934"/>
              <a:gd name="connsiteY31" fmla="*/ 50423 h 342916"/>
              <a:gd name="connsiteX32" fmla="*/ 43908 w 342934"/>
              <a:gd name="connsiteY32" fmla="*/ 65510 h 342916"/>
              <a:gd name="connsiteX33" fmla="*/ 150207 w 342934"/>
              <a:gd name="connsiteY33" fmla="*/ 321657 h 342916"/>
              <a:gd name="connsiteX34" fmla="*/ 156380 w 342934"/>
              <a:gd name="connsiteY34" fmla="*/ 336744 h 342916"/>
              <a:gd name="connsiteX35" fmla="*/ 171467 w 342934"/>
              <a:gd name="connsiteY35" fmla="*/ 342916 h 342916"/>
              <a:gd name="connsiteX36" fmla="*/ 186555 w 342934"/>
              <a:gd name="connsiteY36" fmla="*/ 336744 h 342916"/>
              <a:gd name="connsiteX37" fmla="*/ 193070 w 342934"/>
              <a:gd name="connsiteY37" fmla="*/ 321657 h 342916"/>
              <a:gd name="connsiteX38" fmla="*/ 193070 w 342934"/>
              <a:gd name="connsiteY38" fmla="*/ 278794 h 342916"/>
              <a:gd name="connsiteX39" fmla="*/ 186555 w 342934"/>
              <a:gd name="connsiteY39" fmla="*/ 263706 h 342916"/>
              <a:gd name="connsiteX40" fmla="*/ 171467 w 342934"/>
              <a:gd name="connsiteY40" fmla="*/ 257191 h 342916"/>
              <a:gd name="connsiteX41" fmla="*/ 156380 w 342934"/>
              <a:gd name="connsiteY41" fmla="*/ 263706 h 342916"/>
              <a:gd name="connsiteX42" fmla="*/ 150207 w 342934"/>
              <a:gd name="connsiteY42" fmla="*/ 278794 h 342916"/>
              <a:gd name="connsiteX43" fmla="*/ 150207 w 342934"/>
              <a:gd name="connsiteY43" fmla="*/ 321657 h 342916"/>
              <a:gd name="connsiteX44" fmla="*/ 150207 w 342934"/>
              <a:gd name="connsiteY44" fmla="*/ 64482 h 342916"/>
              <a:gd name="connsiteX45" fmla="*/ 156380 w 342934"/>
              <a:gd name="connsiteY45" fmla="*/ 79569 h 342916"/>
              <a:gd name="connsiteX46" fmla="*/ 171467 w 342934"/>
              <a:gd name="connsiteY46" fmla="*/ 85741 h 342916"/>
              <a:gd name="connsiteX47" fmla="*/ 186555 w 342934"/>
              <a:gd name="connsiteY47" fmla="*/ 79569 h 342916"/>
              <a:gd name="connsiteX48" fmla="*/ 193070 w 342934"/>
              <a:gd name="connsiteY48" fmla="*/ 64482 h 342916"/>
              <a:gd name="connsiteX49" fmla="*/ 193070 w 342934"/>
              <a:gd name="connsiteY49" fmla="*/ 21619 h 342916"/>
              <a:gd name="connsiteX50" fmla="*/ 186555 w 342934"/>
              <a:gd name="connsiteY50" fmla="*/ 6531 h 342916"/>
              <a:gd name="connsiteX51" fmla="*/ 171467 w 342934"/>
              <a:gd name="connsiteY51" fmla="*/ 16 h 342916"/>
              <a:gd name="connsiteX52" fmla="*/ 156380 w 342934"/>
              <a:gd name="connsiteY52" fmla="*/ 6531 h 342916"/>
              <a:gd name="connsiteX53" fmla="*/ 150207 w 342934"/>
              <a:gd name="connsiteY53" fmla="*/ 21619 h 342916"/>
              <a:gd name="connsiteX54" fmla="*/ 150207 w 342934"/>
              <a:gd name="connsiteY54" fmla="*/ 64482 h 342916"/>
              <a:gd name="connsiteX55" fmla="*/ 225645 w 342934"/>
              <a:gd name="connsiteY55" fmla="*/ 247590 h 342916"/>
              <a:gd name="connsiteX56" fmla="*/ 232160 w 342934"/>
              <a:gd name="connsiteY56" fmla="*/ 262678 h 342916"/>
              <a:gd name="connsiteX57" fmla="*/ 262336 w 342934"/>
              <a:gd name="connsiteY57" fmla="*/ 292853 h 342916"/>
              <a:gd name="connsiteX58" fmla="*/ 277423 w 342934"/>
              <a:gd name="connsiteY58" fmla="*/ 299025 h 342916"/>
              <a:gd name="connsiteX59" fmla="*/ 292854 w 342934"/>
              <a:gd name="connsiteY59" fmla="*/ 292853 h 342916"/>
              <a:gd name="connsiteX60" fmla="*/ 299026 w 342934"/>
              <a:gd name="connsiteY60" fmla="*/ 277422 h 342916"/>
              <a:gd name="connsiteX61" fmla="*/ 292854 w 342934"/>
              <a:gd name="connsiteY61" fmla="*/ 262678 h 342916"/>
              <a:gd name="connsiteX62" fmla="*/ 262336 w 342934"/>
              <a:gd name="connsiteY62" fmla="*/ 232160 h 342916"/>
              <a:gd name="connsiteX63" fmla="*/ 247248 w 342934"/>
              <a:gd name="connsiteY63" fmla="*/ 225987 h 342916"/>
              <a:gd name="connsiteX64" fmla="*/ 232160 w 342934"/>
              <a:gd name="connsiteY64" fmla="*/ 232160 h 342916"/>
              <a:gd name="connsiteX65" fmla="*/ 225645 w 342934"/>
              <a:gd name="connsiteY65" fmla="*/ 247590 h 342916"/>
              <a:gd name="connsiteX66" fmla="*/ 225645 w 342934"/>
              <a:gd name="connsiteY66" fmla="*/ 95685 h 342916"/>
              <a:gd name="connsiteX67" fmla="*/ 232160 w 342934"/>
              <a:gd name="connsiteY67" fmla="*/ 111116 h 342916"/>
              <a:gd name="connsiteX68" fmla="*/ 247248 w 342934"/>
              <a:gd name="connsiteY68" fmla="*/ 117288 h 342916"/>
              <a:gd name="connsiteX69" fmla="*/ 262336 w 342934"/>
              <a:gd name="connsiteY69" fmla="*/ 111116 h 342916"/>
              <a:gd name="connsiteX70" fmla="*/ 292854 w 342934"/>
              <a:gd name="connsiteY70" fmla="*/ 80598 h 342916"/>
              <a:gd name="connsiteX71" fmla="*/ 299026 w 342934"/>
              <a:gd name="connsiteY71" fmla="*/ 65510 h 342916"/>
              <a:gd name="connsiteX72" fmla="*/ 292854 w 342934"/>
              <a:gd name="connsiteY72" fmla="*/ 50423 h 342916"/>
              <a:gd name="connsiteX73" fmla="*/ 277423 w 342934"/>
              <a:gd name="connsiteY73" fmla="*/ 43908 h 342916"/>
              <a:gd name="connsiteX74" fmla="*/ 262336 w 342934"/>
              <a:gd name="connsiteY74" fmla="*/ 50423 h 342916"/>
              <a:gd name="connsiteX75" fmla="*/ 232160 w 342934"/>
              <a:gd name="connsiteY75" fmla="*/ 80598 h 342916"/>
              <a:gd name="connsiteX76" fmla="*/ 225645 w 342934"/>
              <a:gd name="connsiteY76" fmla="*/ 95685 h 342916"/>
              <a:gd name="connsiteX77" fmla="*/ 257192 w 342934"/>
              <a:gd name="connsiteY77" fmla="*/ 171466 h 342916"/>
              <a:gd name="connsiteX78" fmla="*/ 263364 w 342934"/>
              <a:gd name="connsiteY78" fmla="*/ 186897 h 342916"/>
              <a:gd name="connsiteX79" fmla="*/ 278795 w 342934"/>
              <a:gd name="connsiteY79" fmla="*/ 193069 h 342916"/>
              <a:gd name="connsiteX80" fmla="*/ 321657 w 342934"/>
              <a:gd name="connsiteY80" fmla="*/ 193069 h 342916"/>
              <a:gd name="connsiteX81" fmla="*/ 336745 w 342934"/>
              <a:gd name="connsiteY81" fmla="*/ 186897 h 342916"/>
              <a:gd name="connsiteX82" fmla="*/ 342917 w 342934"/>
              <a:gd name="connsiteY82" fmla="*/ 171466 h 342916"/>
              <a:gd name="connsiteX83" fmla="*/ 336745 w 342934"/>
              <a:gd name="connsiteY83" fmla="*/ 156379 h 342916"/>
              <a:gd name="connsiteX84" fmla="*/ 321657 w 342934"/>
              <a:gd name="connsiteY84" fmla="*/ 150207 h 342916"/>
              <a:gd name="connsiteX85" fmla="*/ 278795 w 342934"/>
              <a:gd name="connsiteY85" fmla="*/ 150207 h 342916"/>
              <a:gd name="connsiteX86" fmla="*/ 263364 w 342934"/>
              <a:gd name="connsiteY86" fmla="*/ 156379 h 342916"/>
              <a:gd name="connsiteX87" fmla="*/ 257192 w 342934"/>
              <a:gd name="connsiteY87" fmla="*/ 171466 h 34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42934" h="342916">
                <a:moveTo>
                  <a:pt x="17" y="171466"/>
                </a:moveTo>
                <a:cubicBezTo>
                  <a:pt x="17" y="177410"/>
                  <a:pt x="2075" y="182554"/>
                  <a:pt x="6189" y="186897"/>
                </a:cubicBezTo>
                <a:cubicBezTo>
                  <a:pt x="10304" y="191240"/>
                  <a:pt x="15448" y="193297"/>
                  <a:pt x="21620" y="193069"/>
                </a:cubicBezTo>
                <a:lnTo>
                  <a:pt x="64482" y="193069"/>
                </a:lnTo>
                <a:cubicBezTo>
                  <a:pt x="70197" y="193069"/>
                  <a:pt x="75227" y="191012"/>
                  <a:pt x="79570" y="186897"/>
                </a:cubicBezTo>
                <a:cubicBezTo>
                  <a:pt x="83913" y="182782"/>
                  <a:pt x="85971" y="177639"/>
                  <a:pt x="85742" y="171466"/>
                </a:cubicBezTo>
                <a:cubicBezTo>
                  <a:pt x="85514" y="165294"/>
                  <a:pt x="83456" y="160265"/>
                  <a:pt x="79570" y="156379"/>
                </a:cubicBezTo>
                <a:cubicBezTo>
                  <a:pt x="75684" y="152492"/>
                  <a:pt x="70655" y="150435"/>
                  <a:pt x="64482" y="150207"/>
                </a:cubicBezTo>
                <a:lnTo>
                  <a:pt x="21620" y="150207"/>
                </a:lnTo>
                <a:cubicBezTo>
                  <a:pt x="15676" y="150207"/>
                  <a:pt x="10533" y="152264"/>
                  <a:pt x="6189" y="156379"/>
                </a:cubicBezTo>
                <a:cubicBezTo>
                  <a:pt x="1846" y="160494"/>
                  <a:pt x="-211" y="165522"/>
                  <a:pt x="17" y="171466"/>
                </a:cubicBezTo>
                <a:close/>
                <a:moveTo>
                  <a:pt x="43908" y="277422"/>
                </a:moveTo>
                <a:cubicBezTo>
                  <a:pt x="43908" y="283366"/>
                  <a:pt x="46080" y="288510"/>
                  <a:pt x="50423" y="292853"/>
                </a:cubicBezTo>
                <a:cubicBezTo>
                  <a:pt x="54767" y="297196"/>
                  <a:pt x="59796" y="299253"/>
                  <a:pt x="65511" y="299025"/>
                </a:cubicBezTo>
                <a:cubicBezTo>
                  <a:pt x="71226" y="298797"/>
                  <a:pt x="76255" y="296740"/>
                  <a:pt x="80599" y="292853"/>
                </a:cubicBezTo>
                <a:lnTo>
                  <a:pt x="110774" y="262678"/>
                </a:lnTo>
                <a:cubicBezTo>
                  <a:pt x="115117" y="258335"/>
                  <a:pt x="117289" y="253305"/>
                  <a:pt x="117289" y="247590"/>
                </a:cubicBezTo>
                <a:cubicBezTo>
                  <a:pt x="117289" y="241875"/>
                  <a:pt x="115117" y="236732"/>
                  <a:pt x="110774" y="232160"/>
                </a:cubicBezTo>
                <a:cubicBezTo>
                  <a:pt x="106430" y="227587"/>
                  <a:pt x="101401" y="225530"/>
                  <a:pt x="95686" y="225987"/>
                </a:cubicBezTo>
                <a:cubicBezTo>
                  <a:pt x="89971" y="226445"/>
                  <a:pt x="84942" y="228502"/>
                  <a:pt x="80599" y="232160"/>
                </a:cubicBezTo>
                <a:lnTo>
                  <a:pt x="50423" y="262678"/>
                </a:lnTo>
                <a:cubicBezTo>
                  <a:pt x="46080" y="266793"/>
                  <a:pt x="43908" y="271708"/>
                  <a:pt x="43908" y="277422"/>
                </a:cubicBezTo>
                <a:close/>
                <a:moveTo>
                  <a:pt x="43908" y="65510"/>
                </a:moveTo>
                <a:cubicBezTo>
                  <a:pt x="43908" y="71454"/>
                  <a:pt x="46080" y="76483"/>
                  <a:pt x="50423" y="80598"/>
                </a:cubicBezTo>
                <a:lnTo>
                  <a:pt x="80599" y="111116"/>
                </a:lnTo>
                <a:cubicBezTo>
                  <a:pt x="84713" y="115231"/>
                  <a:pt x="89743" y="117288"/>
                  <a:pt x="95686" y="117288"/>
                </a:cubicBezTo>
                <a:cubicBezTo>
                  <a:pt x="101630" y="117288"/>
                  <a:pt x="106659" y="115231"/>
                  <a:pt x="110774" y="111116"/>
                </a:cubicBezTo>
                <a:cubicBezTo>
                  <a:pt x="114889" y="107001"/>
                  <a:pt x="117061" y="101858"/>
                  <a:pt x="117289" y="95685"/>
                </a:cubicBezTo>
                <a:cubicBezTo>
                  <a:pt x="117517" y="89513"/>
                  <a:pt x="115346" y="84484"/>
                  <a:pt x="110774" y="80598"/>
                </a:cubicBezTo>
                <a:lnTo>
                  <a:pt x="80599" y="50423"/>
                </a:lnTo>
                <a:cubicBezTo>
                  <a:pt x="76484" y="46079"/>
                  <a:pt x="71455" y="43908"/>
                  <a:pt x="65511" y="43908"/>
                </a:cubicBezTo>
                <a:cubicBezTo>
                  <a:pt x="59567" y="43908"/>
                  <a:pt x="54538" y="46079"/>
                  <a:pt x="50423" y="50423"/>
                </a:cubicBezTo>
                <a:cubicBezTo>
                  <a:pt x="46309" y="54766"/>
                  <a:pt x="44137" y="59795"/>
                  <a:pt x="43908" y="65510"/>
                </a:cubicBezTo>
                <a:close/>
                <a:moveTo>
                  <a:pt x="150207" y="321657"/>
                </a:moveTo>
                <a:cubicBezTo>
                  <a:pt x="150207" y="327600"/>
                  <a:pt x="152265" y="332629"/>
                  <a:pt x="156380" y="336744"/>
                </a:cubicBezTo>
                <a:cubicBezTo>
                  <a:pt x="160494" y="340859"/>
                  <a:pt x="165523" y="342916"/>
                  <a:pt x="171467" y="342916"/>
                </a:cubicBezTo>
                <a:cubicBezTo>
                  <a:pt x="177411" y="342916"/>
                  <a:pt x="182440" y="340859"/>
                  <a:pt x="186555" y="336744"/>
                </a:cubicBezTo>
                <a:cubicBezTo>
                  <a:pt x="190670" y="332629"/>
                  <a:pt x="192842" y="327600"/>
                  <a:pt x="193070" y="321657"/>
                </a:cubicBezTo>
                <a:lnTo>
                  <a:pt x="193070" y="278794"/>
                </a:lnTo>
                <a:cubicBezTo>
                  <a:pt x="193070" y="272850"/>
                  <a:pt x="190898" y="267821"/>
                  <a:pt x="186555" y="263706"/>
                </a:cubicBezTo>
                <a:cubicBezTo>
                  <a:pt x="182212" y="259592"/>
                  <a:pt x="177182" y="257420"/>
                  <a:pt x="171467" y="257191"/>
                </a:cubicBezTo>
                <a:cubicBezTo>
                  <a:pt x="165753" y="256963"/>
                  <a:pt x="160723" y="259134"/>
                  <a:pt x="156380" y="263706"/>
                </a:cubicBezTo>
                <a:cubicBezTo>
                  <a:pt x="152037" y="268279"/>
                  <a:pt x="149979" y="273308"/>
                  <a:pt x="150207" y="278794"/>
                </a:cubicBezTo>
                <a:lnTo>
                  <a:pt x="150207" y="321657"/>
                </a:lnTo>
                <a:close/>
                <a:moveTo>
                  <a:pt x="150207" y="64482"/>
                </a:moveTo>
                <a:cubicBezTo>
                  <a:pt x="150207" y="70425"/>
                  <a:pt x="152265" y="75454"/>
                  <a:pt x="156380" y="79569"/>
                </a:cubicBezTo>
                <a:cubicBezTo>
                  <a:pt x="160494" y="83684"/>
                  <a:pt x="165523" y="85741"/>
                  <a:pt x="171467" y="85741"/>
                </a:cubicBezTo>
                <a:cubicBezTo>
                  <a:pt x="177411" y="85741"/>
                  <a:pt x="182440" y="83684"/>
                  <a:pt x="186555" y="79569"/>
                </a:cubicBezTo>
                <a:cubicBezTo>
                  <a:pt x="190670" y="75454"/>
                  <a:pt x="192842" y="70425"/>
                  <a:pt x="193070" y="64482"/>
                </a:cubicBezTo>
                <a:lnTo>
                  <a:pt x="193070" y="21619"/>
                </a:lnTo>
                <a:cubicBezTo>
                  <a:pt x="193070" y="15675"/>
                  <a:pt x="190898" y="10646"/>
                  <a:pt x="186555" y="6531"/>
                </a:cubicBezTo>
                <a:cubicBezTo>
                  <a:pt x="182212" y="2417"/>
                  <a:pt x="177182" y="245"/>
                  <a:pt x="171467" y="16"/>
                </a:cubicBezTo>
                <a:cubicBezTo>
                  <a:pt x="165753" y="-212"/>
                  <a:pt x="160723" y="1959"/>
                  <a:pt x="156380" y="6531"/>
                </a:cubicBezTo>
                <a:cubicBezTo>
                  <a:pt x="152037" y="11103"/>
                  <a:pt x="149979" y="16133"/>
                  <a:pt x="150207" y="21619"/>
                </a:cubicBezTo>
                <a:lnTo>
                  <a:pt x="150207" y="64482"/>
                </a:lnTo>
                <a:close/>
                <a:moveTo>
                  <a:pt x="225645" y="247590"/>
                </a:moveTo>
                <a:cubicBezTo>
                  <a:pt x="225645" y="253305"/>
                  <a:pt x="227817" y="258335"/>
                  <a:pt x="232160" y="262678"/>
                </a:cubicBezTo>
                <a:lnTo>
                  <a:pt x="262336" y="292853"/>
                </a:lnTo>
                <a:cubicBezTo>
                  <a:pt x="266450" y="296968"/>
                  <a:pt x="271479" y="299025"/>
                  <a:pt x="277423" y="299025"/>
                </a:cubicBezTo>
                <a:cubicBezTo>
                  <a:pt x="283367" y="299025"/>
                  <a:pt x="288511" y="296968"/>
                  <a:pt x="292854" y="292853"/>
                </a:cubicBezTo>
                <a:cubicBezTo>
                  <a:pt x="297197" y="288738"/>
                  <a:pt x="299254" y="283595"/>
                  <a:pt x="299026" y="277422"/>
                </a:cubicBezTo>
                <a:cubicBezTo>
                  <a:pt x="298798" y="271250"/>
                  <a:pt x="296740" y="266335"/>
                  <a:pt x="292854" y="262678"/>
                </a:cubicBezTo>
                <a:lnTo>
                  <a:pt x="262336" y="232160"/>
                </a:lnTo>
                <a:cubicBezTo>
                  <a:pt x="258221" y="228045"/>
                  <a:pt x="253192" y="225987"/>
                  <a:pt x="247248" y="225987"/>
                </a:cubicBezTo>
                <a:cubicBezTo>
                  <a:pt x="241304" y="225987"/>
                  <a:pt x="236275" y="228045"/>
                  <a:pt x="232160" y="232160"/>
                </a:cubicBezTo>
                <a:cubicBezTo>
                  <a:pt x="228046" y="236274"/>
                  <a:pt x="225874" y="241418"/>
                  <a:pt x="225645" y="247590"/>
                </a:cubicBezTo>
                <a:close/>
                <a:moveTo>
                  <a:pt x="225645" y="95685"/>
                </a:moveTo>
                <a:cubicBezTo>
                  <a:pt x="225645" y="101629"/>
                  <a:pt x="227817" y="106773"/>
                  <a:pt x="232160" y="111116"/>
                </a:cubicBezTo>
                <a:cubicBezTo>
                  <a:pt x="236503" y="115459"/>
                  <a:pt x="241533" y="117516"/>
                  <a:pt x="247248" y="117288"/>
                </a:cubicBezTo>
                <a:cubicBezTo>
                  <a:pt x="252963" y="117060"/>
                  <a:pt x="257993" y="115002"/>
                  <a:pt x="262336" y="111116"/>
                </a:cubicBezTo>
                <a:lnTo>
                  <a:pt x="292854" y="80598"/>
                </a:lnTo>
                <a:cubicBezTo>
                  <a:pt x="296969" y="76483"/>
                  <a:pt x="299026" y="71454"/>
                  <a:pt x="299026" y="65510"/>
                </a:cubicBezTo>
                <a:cubicBezTo>
                  <a:pt x="299026" y="59567"/>
                  <a:pt x="296969" y="54537"/>
                  <a:pt x="292854" y="50423"/>
                </a:cubicBezTo>
                <a:cubicBezTo>
                  <a:pt x="288739" y="46308"/>
                  <a:pt x="283595" y="44136"/>
                  <a:pt x="277423" y="43908"/>
                </a:cubicBezTo>
                <a:cubicBezTo>
                  <a:pt x="271251" y="43679"/>
                  <a:pt x="266222" y="45851"/>
                  <a:pt x="262336" y="50423"/>
                </a:cubicBezTo>
                <a:lnTo>
                  <a:pt x="232160" y="80598"/>
                </a:lnTo>
                <a:cubicBezTo>
                  <a:pt x="227817" y="84713"/>
                  <a:pt x="225645" y="89742"/>
                  <a:pt x="225645" y="95685"/>
                </a:cubicBezTo>
                <a:close/>
                <a:moveTo>
                  <a:pt x="257192" y="171466"/>
                </a:moveTo>
                <a:cubicBezTo>
                  <a:pt x="257192" y="177410"/>
                  <a:pt x="259250" y="182554"/>
                  <a:pt x="263364" y="186897"/>
                </a:cubicBezTo>
                <a:cubicBezTo>
                  <a:pt x="267479" y="191240"/>
                  <a:pt x="272623" y="193297"/>
                  <a:pt x="278795" y="193069"/>
                </a:cubicBezTo>
                <a:lnTo>
                  <a:pt x="321657" y="193069"/>
                </a:lnTo>
                <a:cubicBezTo>
                  <a:pt x="327372" y="193069"/>
                  <a:pt x="332402" y="191012"/>
                  <a:pt x="336745" y="186897"/>
                </a:cubicBezTo>
                <a:cubicBezTo>
                  <a:pt x="341088" y="182782"/>
                  <a:pt x="343145" y="177639"/>
                  <a:pt x="342917" y="171466"/>
                </a:cubicBezTo>
                <a:cubicBezTo>
                  <a:pt x="342689" y="165294"/>
                  <a:pt x="340632" y="160265"/>
                  <a:pt x="336745" y="156379"/>
                </a:cubicBezTo>
                <a:cubicBezTo>
                  <a:pt x="332858" y="152492"/>
                  <a:pt x="327830" y="150435"/>
                  <a:pt x="321657" y="150207"/>
                </a:cubicBezTo>
                <a:lnTo>
                  <a:pt x="278795" y="150207"/>
                </a:lnTo>
                <a:cubicBezTo>
                  <a:pt x="272851" y="150207"/>
                  <a:pt x="267707" y="152264"/>
                  <a:pt x="263364" y="156379"/>
                </a:cubicBezTo>
                <a:cubicBezTo>
                  <a:pt x="259021" y="160494"/>
                  <a:pt x="256964" y="165522"/>
                  <a:pt x="257192" y="171466"/>
                </a:cubicBezTo>
                <a:close/>
              </a:path>
            </a:pathLst>
          </a:custGeom>
          <a:solidFill>
            <a:srgbClr val="016A8E"/>
          </a:soli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1050" dirty="0"/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8B39D68B-3C10-EFE4-C5EC-D0C6020CAEDF}"/>
              </a:ext>
            </a:extLst>
          </p:cNvPr>
          <p:cNvSpPr/>
          <p:nvPr/>
        </p:nvSpPr>
        <p:spPr>
          <a:xfrm>
            <a:off x="6651149" y="2770184"/>
            <a:ext cx="2092328" cy="529138"/>
          </a:xfrm>
          <a:prstGeom prst="roundRect">
            <a:avLst>
              <a:gd name="adj" fmla="val 670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chemeClr val="accent2"/>
              </a:solidFill>
              <a:latin typeface="Raleway" pitchFamily="2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629BB07-BAC0-F8C7-C3EF-A4618F59B93E}"/>
              </a:ext>
            </a:extLst>
          </p:cNvPr>
          <p:cNvSpPr txBox="1"/>
          <p:nvPr/>
        </p:nvSpPr>
        <p:spPr>
          <a:xfrm>
            <a:off x="7109751" y="2886372"/>
            <a:ext cx="1651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16A8E"/>
                </a:solidFill>
                <a:latin typeface="Raleway" pitchFamily="2" charset="0"/>
              </a:rPr>
              <a:t>Une eau </a:t>
            </a:r>
            <a:r>
              <a:rPr lang="fr-FR" sz="1200" b="1" dirty="0">
                <a:solidFill>
                  <a:srgbClr val="01A9CE"/>
                </a:solidFill>
                <a:latin typeface="Raleway" pitchFamily="2" charset="0"/>
              </a:rPr>
              <a:t>adoucie</a:t>
            </a:r>
          </a:p>
        </p:txBody>
      </p: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238E6D31-7321-234C-CD01-5AB85769B203}"/>
              </a:ext>
            </a:extLst>
          </p:cNvPr>
          <p:cNvGrpSpPr/>
          <p:nvPr/>
        </p:nvGrpSpPr>
        <p:grpSpPr>
          <a:xfrm>
            <a:off x="6753738" y="2802461"/>
            <a:ext cx="523360" cy="464584"/>
            <a:chOff x="14719793" y="2308674"/>
            <a:chExt cx="523360" cy="464584"/>
          </a:xfrm>
        </p:grpSpPr>
        <p:pic>
          <p:nvPicPr>
            <p:cNvPr id="93" name="Graphique 92" descr="Eau contour">
              <a:extLst>
                <a:ext uri="{FF2B5EF4-FFF2-40B4-BE49-F238E27FC236}">
                  <a16:creationId xmlns:a16="http://schemas.microsoft.com/office/drawing/2014/main" id="{E9B773C9-5DF2-2485-6B3C-C7606D230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921620" y="2308674"/>
              <a:ext cx="321533" cy="300648"/>
            </a:xfrm>
            <a:prstGeom prst="rect">
              <a:avLst/>
            </a:prstGeom>
          </p:spPr>
        </p:pic>
        <p:sp>
          <p:nvSpPr>
            <p:cNvPr id="94" name="Graphique 114">
              <a:extLst>
                <a:ext uri="{FF2B5EF4-FFF2-40B4-BE49-F238E27FC236}">
                  <a16:creationId xmlns:a16="http://schemas.microsoft.com/office/drawing/2014/main" id="{5DDEE651-F3B4-EDF3-6D50-A95B3D3434CB}"/>
                </a:ext>
              </a:extLst>
            </p:cNvPr>
            <p:cNvSpPr/>
            <p:nvPr/>
          </p:nvSpPr>
          <p:spPr>
            <a:xfrm rot="2262809">
              <a:off x="14719793" y="2465878"/>
              <a:ext cx="269227" cy="307380"/>
            </a:xfrm>
            <a:custGeom>
              <a:avLst/>
              <a:gdLst>
                <a:gd name="connsiteX0" fmla="*/ 2393816 w 2686283"/>
                <a:gd name="connsiteY0" fmla="*/ 1501177 h 3066966"/>
                <a:gd name="connsiteX1" fmla="*/ 2450123 w 2686283"/>
                <a:gd name="connsiteY1" fmla="*/ 1168026 h 3066966"/>
                <a:gd name="connsiteX2" fmla="*/ 1840844 w 2686283"/>
                <a:gd name="connsiteY2" fmla="*/ 718285 h 3066966"/>
                <a:gd name="connsiteX3" fmla="*/ 1356092 w 2686283"/>
                <a:gd name="connsiteY3" fmla="*/ 253385 h 3066966"/>
                <a:gd name="connsiteX4" fmla="*/ 844268 w 2686283"/>
                <a:gd name="connsiteY4" fmla="*/ 712149 h 3066966"/>
                <a:gd name="connsiteX5" fmla="*/ 230658 w 2686283"/>
                <a:gd name="connsiteY5" fmla="*/ 1220363 h 3066966"/>
                <a:gd name="connsiteX6" fmla="*/ 292380 w 2686283"/>
                <a:gd name="connsiteY6" fmla="*/ 1473023 h 3066966"/>
                <a:gd name="connsiteX7" fmla="*/ 98912 w 2686283"/>
                <a:gd name="connsiteY7" fmla="*/ 1561816 h 3066966"/>
                <a:gd name="connsiteX8" fmla="*/ 13 w 2686283"/>
                <a:gd name="connsiteY8" fmla="*/ 1189682 h 3066966"/>
                <a:gd name="connsiteX9" fmla="*/ 685813 w 2686283"/>
                <a:gd name="connsiteY9" fmla="*/ 478255 h 3066966"/>
                <a:gd name="connsiteX10" fmla="*/ 1357897 w 2686283"/>
                <a:gd name="connsiteY10" fmla="*/ 0 h 3066966"/>
                <a:gd name="connsiteX11" fmla="*/ 2016265 w 2686283"/>
                <a:gd name="connsiteY11" fmla="*/ 477894 h 3066966"/>
                <a:gd name="connsiteX12" fmla="*/ 2686183 w 2686283"/>
                <a:gd name="connsiteY12" fmla="*/ 1176328 h 3066966"/>
                <a:gd name="connsiteX13" fmla="*/ 2556603 w 2686283"/>
                <a:gd name="connsiteY13" fmla="*/ 1626786 h 3066966"/>
                <a:gd name="connsiteX14" fmla="*/ 2393816 w 2686283"/>
                <a:gd name="connsiteY14" fmla="*/ 1501177 h 3066966"/>
                <a:gd name="connsiteX15" fmla="*/ 1086464 w 2686283"/>
                <a:gd name="connsiteY15" fmla="*/ 2108651 h 3066966"/>
                <a:gd name="connsiteX16" fmla="*/ 1411317 w 2686283"/>
                <a:gd name="connsiteY16" fmla="*/ 1091866 h 3066966"/>
                <a:gd name="connsiteX17" fmla="*/ 1523210 w 2686283"/>
                <a:gd name="connsiteY17" fmla="*/ 1075623 h 3066966"/>
                <a:gd name="connsiteX18" fmla="*/ 1639436 w 2686283"/>
                <a:gd name="connsiteY18" fmla="*/ 2124894 h 3066966"/>
                <a:gd name="connsiteX19" fmla="*/ 2430271 w 2686283"/>
                <a:gd name="connsiteY19" fmla="*/ 1763946 h 3066966"/>
                <a:gd name="connsiteX20" fmla="*/ 2479360 w 2686283"/>
                <a:gd name="connsiteY20" fmla="*/ 1783076 h 3066966"/>
                <a:gd name="connsiteX21" fmla="*/ 1535844 w 2686283"/>
                <a:gd name="connsiteY21" fmla="*/ 2586906 h 3066966"/>
                <a:gd name="connsiteX22" fmla="*/ 1451021 w 2686283"/>
                <a:gd name="connsiteY22" fmla="*/ 3066967 h 3066966"/>
                <a:gd name="connsiteX23" fmla="*/ 1010665 w 2686283"/>
                <a:gd name="connsiteY23" fmla="*/ 2992250 h 3066966"/>
                <a:gd name="connsiteX24" fmla="*/ 1144216 w 2686283"/>
                <a:gd name="connsiteY24" fmla="*/ 2595208 h 3066966"/>
                <a:gd name="connsiteX25" fmla="*/ 196007 w 2686283"/>
                <a:gd name="connsiteY25" fmla="*/ 1754201 h 3066966"/>
                <a:gd name="connsiteX26" fmla="*/ 279747 w 2686283"/>
                <a:gd name="connsiteY26" fmla="*/ 1671183 h 3066966"/>
                <a:gd name="connsiteX27" fmla="*/ 1086464 w 2686283"/>
                <a:gd name="connsiteY27" fmla="*/ 2108651 h 306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686283" h="3066966">
                  <a:moveTo>
                    <a:pt x="2393816" y="1501177"/>
                  </a:moveTo>
                  <a:cubicBezTo>
                    <a:pt x="2449763" y="1408413"/>
                    <a:pt x="2450123" y="1287499"/>
                    <a:pt x="2450123" y="1168026"/>
                  </a:cubicBezTo>
                  <a:cubicBezTo>
                    <a:pt x="2450123" y="605670"/>
                    <a:pt x="1840844" y="718285"/>
                    <a:pt x="1840844" y="718285"/>
                  </a:cubicBezTo>
                  <a:cubicBezTo>
                    <a:pt x="1840844" y="718285"/>
                    <a:pt x="1854560" y="253385"/>
                    <a:pt x="1356092" y="253385"/>
                  </a:cubicBezTo>
                  <a:cubicBezTo>
                    <a:pt x="895884" y="253385"/>
                    <a:pt x="844268" y="712149"/>
                    <a:pt x="844268" y="712149"/>
                  </a:cubicBezTo>
                  <a:cubicBezTo>
                    <a:pt x="844268" y="712149"/>
                    <a:pt x="230658" y="655119"/>
                    <a:pt x="230658" y="1220363"/>
                  </a:cubicBezTo>
                  <a:cubicBezTo>
                    <a:pt x="229889" y="1308409"/>
                    <a:pt x="251106" y="1395238"/>
                    <a:pt x="292380" y="1473023"/>
                  </a:cubicBezTo>
                  <a:lnTo>
                    <a:pt x="98912" y="1561816"/>
                  </a:lnTo>
                  <a:cubicBezTo>
                    <a:pt x="33393" y="1448803"/>
                    <a:pt x="-753" y="1320324"/>
                    <a:pt x="13" y="1189682"/>
                  </a:cubicBezTo>
                  <a:cubicBezTo>
                    <a:pt x="13" y="841729"/>
                    <a:pt x="241847" y="478255"/>
                    <a:pt x="685813" y="478255"/>
                  </a:cubicBezTo>
                  <a:cubicBezTo>
                    <a:pt x="779298" y="185527"/>
                    <a:pt x="1035931" y="0"/>
                    <a:pt x="1357897" y="0"/>
                  </a:cubicBezTo>
                  <a:cubicBezTo>
                    <a:pt x="1737252" y="0"/>
                    <a:pt x="1942270" y="235338"/>
                    <a:pt x="2016265" y="477894"/>
                  </a:cubicBezTo>
                  <a:cubicBezTo>
                    <a:pt x="2410780" y="477894"/>
                    <a:pt x="2686183" y="809605"/>
                    <a:pt x="2686183" y="1176328"/>
                  </a:cubicBezTo>
                  <a:cubicBezTo>
                    <a:pt x="2688710" y="1336007"/>
                    <a:pt x="2643591" y="1492839"/>
                    <a:pt x="2556603" y="1626786"/>
                  </a:cubicBezTo>
                  <a:lnTo>
                    <a:pt x="2393816" y="1501177"/>
                  </a:lnTo>
                  <a:close/>
                  <a:moveTo>
                    <a:pt x="1086464" y="2108651"/>
                  </a:moveTo>
                  <a:cubicBezTo>
                    <a:pt x="1089352" y="1452088"/>
                    <a:pt x="1375222" y="1522111"/>
                    <a:pt x="1411317" y="1091866"/>
                  </a:cubicBezTo>
                  <a:lnTo>
                    <a:pt x="1523210" y="1075623"/>
                  </a:lnTo>
                  <a:cubicBezTo>
                    <a:pt x="1736169" y="1402999"/>
                    <a:pt x="1795365" y="1715218"/>
                    <a:pt x="1639436" y="2124894"/>
                  </a:cubicBezTo>
                  <a:cubicBezTo>
                    <a:pt x="1847341" y="2055592"/>
                    <a:pt x="1886684" y="1724964"/>
                    <a:pt x="2430271" y="1763946"/>
                  </a:cubicBezTo>
                  <a:lnTo>
                    <a:pt x="2479360" y="1783076"/>
                  </a:lnTo>
                  <a:cubicBezTo>
                    <a:pt x="2479360" y="1783076"/>
                    <a:pt x="2329928" y="2457687"/>
                    <a:pt x="1535844" y="2586906"/>
                  </a:cubicBezTo>
                  <a:lnTo>
                    <a:pt x="1451021" y="3066967"/>
                  </a:lnTo>
                  <a:lnTo>
                    <a:pt x="1010665" y="2992250"/>
                  </a:lnTo>
                  <a:lnTo>
                    <a:pt x="1144216" y="2595208"/>
                  </a:lnTo>
                  <a:cubicBezTo>
                    <a:pt x="499925" y="2504610"/>
                    <a:pt x="196007" y="1754201"/>
                    <a:pt x="196007" y="1754201"/>
                  </a:cubicBezTo>
                  <a:lnTo>
                    <a:pt x="279747" y="1671183"/>
                  </a:lnTo>
                  <a:cubicBezTo>
                    <a:pt x="541434" y="1881615"/>
                    <a:pt x="815393" y="1734349"/>
                    <a:pt x="1086464" y="2108651"/>
                  </a:cubicBezTo>
                  <a:close/>
                </a:path>
              </a:pathLst>
            </a:custGeom>
            <a:solidFill>
              <a:srgbClr val="016A8E"/>
            </a:solidFill>
            <a:ln w="3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sz="1050" dirty="0"/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BA8F439C-FBE6-2053-CF14-DAA95031651A}"/>
              </a:ext>
            </a:extLst>
          </p:cNvPr>
          <p:cNvGrpSpPr/>
          <p:nvPr/>
        </p:nvGrpSpPr>
        <p:grpSpPr>
          <a:xfrm>
            <a:off x="6652460" y="923658"/>
            <a:ext cx="2307504" cy="763241"/>
            <a:chOff x="2934311" y="928554"/>
            <a:chExt cx="2307504" cy="763241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8156B9E0-61CE-3E89-DEB9-FE4F5DBAE45B}"/>
                </a:ext>
              </a:extLst>
            </p:cNvPr>
            <p:cNvSpPr/>
            <p:nvPr/>
          </p:nvSpPr>
          <p:spPr>
            <a:xfrm>
              <a:off x="2934311" y="928554"/>
              <a:ext cx="2092328" cy="750012"/>
            </a:xfrm>
            <a:prstGeom prst="roundRect">
              <a:avLst>
                <a:gd name="adj" fmla="val 396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2"/>
                </a:solidFill>
                <a:latin typeface="Raleway" pitchFamily="2" charset="0"/>
              </a:endParaRPr>
            </a:p>
          </p:txBody>
        </p:sp>
        <p:pic>
          <p:nvPicPr>
            <p:cNvPr id="95" name="Graphique 94">
              <a:extLst>
                <a:ext uri="{FF2B5EF4-FFF2-40B4-BE49-F238E27FC236}">
                  <a16:creationId xmlns:a16="http://schemas.microsoft.com/office/drawing/2014/main" id="{0AEB3CBD-A811-559C-194D-8E30FC37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65441" y="1112913"/>
              <a:ext cx="456811" cy="456811"/>
            </a:xfrm>
            <a:prstGeom prst="rect">
              <a:avLst/>
            </a:prstGeom>
          </p:spPr>
        </p:pic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4FEE2B2E-C645-DBB2-0F96-0F359F3930DC}"/>
                </a:ext>
              </a:extLst>
            </p:cNvPr>
            <p:cNvSpPr txBox="1"/>
            <p:nvPr/>
          </p:nvSpPr>
          <p:spPr>
            <a:xfrm>
              <a:off x="3307076" y="1045464"/>
              <a:ext cx="1934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rgbClr val="016A8E"/>
                  </a:solidFill>
                  <a:latin typeface="Raleway Black" pitchFamily="2" charset="0"/>
                </a:rPr>
                <a:t>620 000 </a:t>
              </a:r>
            </a:p>
            <a:p>
              <a:pPr algn="ctr"/>
              <a:r>
                <a:rPr lang="fr-FR" sz="1100" b="1" dirty="0">
                  <a:solidFill>
                    <a:srgbClr val="01A9CE"/>
                  </a:solidFill>
                  <a:latin typeface="Raleway" pitchFamily="2" charset="0"/>
                </a:rPr>
                <a:t>habitants</a:t>
              </a:r>
            </a:p>
          </p:txBody>
        </p: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4EFF72F1-C454-D231-750F-E383FC6D087F}"/>
              </a:ext>
            </a:extLst>
          </p:cNvPr>
          <p:cNvGrpSpPr/>
          <p:nvPr/>
        </p:nvGrpSpPr>
        <p:grpSpPr>
          <a:xfrm>
            <a:off x="2969350" y="2047500"/>
            <a:ext cx="2437940" cy="1028307"/>
            <a:chOff x="9014997" y="816570"/>
            <a:chExt cx="3590743" cy="1644827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4B12669-CE80-7251-DF6E-03FB55DF30C2}"/>
                </a:ext>
              </a:extLst>
            </p:cNvPr>
            <p:cNvSpPr txBox="1"/>
            <p:nvPr/>
          </p:nvSpPr>
          <p:spPr>
            <a:xfrm>
              <a:off x="10064981" y="2461397"/>
              <a:ext cx="0" cy="0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>
              <a:noAutofit/>
            </a:bodyPr>
            <a:lstStyle/>
            <a:p>
              <a:endParaRPr lang="fr-FR" sz="1200" dirty="0"/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F8D4D3E-C561-C6A4-7480-712C1EA73560}"/>
                </a:ext>
              </a:extLst>
            </p:cNvPr>
            <p:cNvSpPr/>
            <p:nvPr/>
          </p:nvSpPr>
          <p:spPr>
            <a:xfrm>
              <a:off x="9150970" y="880175"/>
              <a:ext cx="3322644" cy="1349996"/>
            </a:xfrm>
            <a:prstGeom prst="roundRect">
              <a:avLst>
                <a:gd name="adj" fmla="val 670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0" name="Image 99" descr="Une image contenant Police, Graphique, logo, graphisme&#10;&#10;Description générée automatiquement">
              <a:extLst>
                <a:ext uri="{FF2B5EF4-FFF2-40B4-BE49-F238E27FC236}">
                  <a16:creationId xmlns:a16="http://schemas.microsoft.com/office/drawing/2014/main" id="{AFC5EB62-B1CB-008B-27AC-22952B6DB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14997" y="816570"/>
              <a:ext cx="3590743" cy="1458925"/>
            </a:xfrm>
            <a:prstGeom prst="rect">
              <a:avLst/>
            </a:prstGeom>
          </p:spPr>
        </p:pic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6A235C37-6C38-A487-209A-559318594B40}"/>
              </a:ext>
            </a:extLst>
          </p:cNvPr>
          <p:cNvGrpSpPr/>
          <p:nvPr/>
        </p:nvGrpSpPr>
        <p:grpSpPr>
          <a:xfrm>
            <a:off x="523415" y="1167297"/>
            <a:ext cx="573626" cy="571181"/>
            <a:chOff x="3122485" y="1091026"/>
            <a:chExt cx="415178" cy="413409"/>
          </a:xfrm>
        </p:grpSpPr>
        <p:sp>
          <p:nvSpPr>
            <p:cNvPr id="24" name="Forme libre : forme 75">
              <a:extLst>
                <a:ext uri="{FF2B5EF4-FFF2-40B4-BE49-F238E27FC236}">
                  <a16:creationId xmlns:a16="http://schemas.microsoft.com/office/drawing/2014/main" id="{50051B53-83F9-6B78-FDFE-A8AC313D0C59}"/>
                </a:ext>
              </a:extLst>
            </p:cNvPr>
            <p:cNvSpPr/>
            <p:nvPr/>
          </p:nvSpPr>
          <p:spPr>
            <a:xfrm>
              <a:off x="3413110" y="1235719"/>
              <a:ext cx="103794" cy="248046"/>
            </a:xfrm>
            <a:custGeom>
              <a:avLst/>
              <a:gdLst>
                <a:gd name="connsiteX0" fmla="*/ 72347 w 103352"/>
                <a:gd name="connsiteY0" fmla="*/ 20671 h 248046"/>
                <a:gd name="connsiteX1" fmla="*/ 0 w 103352"/>
                <a:gd name="connsiteY1" fmla="*/ 20671 h 248046"/>
                <a:gd name="connsiteX2" fmla="*/ 0 w 103352"/>
                <a:gd name="connsiteY2" fmla="*/ 0 h 248046"/>
                <a:gd name="connsiteX3" fmla="*/ 72347 w 103352"/>
                <a:gd name="connsiteY3" fmla="*/ 0 h 248046"/>
                <a:gd name="connsiteX4" fmla="*/ 103353 w 103352"/>
                <a:gd name="connsiteY4" fmla="*/ 31006 h 248046"/>
                <a:gd name="connsiteX5" fmla="*/ 103353 w 103352"/>
                <a:gd name="connsiteY5" fmla="*/ 248046 h 248046"/>
                <a:gd name="connsiteX6" fmla="*/ 82682 w 103352"/>
                <a:gd name="connsiteY6" fmla="*/ 248046 h 248046"/>
                <a:gd name="connsiteX7" fmla="*/ 82682 w 103352"/>
                <a:gd name="connsiteY7" fmla="*/ 31006 h 248046"/>
                <a:gd name="connsiteX8" fmla="*/ 72347 w 103352"/>
                <a:gd name="connsiteY8" fmla="*/ 20671 h 24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352" h="248046">
                  <a:moveTo>
                    <a:pt x="72347" y="20671"/>
                  </a:moveTo>
                  <a:lnTo>
                    <a:pt x="0" y="20671"/>
                  </a:lnTo>
                  <a:lnTo>
                    <a:pt x="0" y="0"/>
                  </a:lnTo>
                  <a:lnTo>
                    <a:pt x="72347" y="0"/>
                  </a:lnTo>
                  <a:cubicBezTo>
                    <a:pt x="89471" y="0"/>
                    <a:pt x="103353" y="13881"/>
                    <a:pt x="103353" y="31006"/>
                  </a:cubicBezTo>
                  <a:lnTo>
                    <a:pt x="103353" y="248046"/>
                  </a:lnTo>
                  <a:lnTo>
                    <a:pt x="82682" y="248046"/>
                  </a:lnTo>
                  <a:lnTo>
                    <a:pt x="82682" y="31006"/>
                  </a:lnTo>
                  <a:cubicBezTo>
                    <a:pt x="82682" y="25298"/>
                    <a:pt x="78055" y="20671"/>
                    <a:pt x="72347" y="20671"/>
                  </a:cubicBez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76">
              <a:extLst>
                <a:ext uri="{FF2B5EF4-FFF2-40B4-BE49-F238E27FC236}">
                  <a16:creationId xmlns:a16="http://schemas.microsoft.com/office/drawing/2014/main" id="{F2D15F01-7002-C7A3-15B5-4A8EAD2D5745}"/>
                </a:ext>
              </a:extLst>
            </p:cNvPr>
            <p:cNvSpPr/>
            <p:nvPr/>
          </p:nvSpPr>
          <p:spPr>
            <a:xfrm>
              <a:off x="3236658" y="1091026"/>
              <a:ext cx="186830" cy="392739"/>
            </a:xfrm>
            <a:custGeom>
              <a:avLst/>
              <a:gdLst>
                <a:gd name="connsiteX0" fmla="*/ 31006 w 186034"/>
                <a:gd name="connsiteY0" fmla="*/ 20671 h 392739"/>
                <a:gd name="connsiteX1" fmla="*/ 20671 w 186034"/>
                <a:gd name="connsiteY1" fmla="*/ 31006 h 392739"/>
                <a:gd name="connsiteX2" fmla="*/ 20671 w 186034"/>
                <a:gd name="connsiteY2" fmla="*/ 134358 h 392739"/>
                <a:gd name="connsiteX3" fmla="*/ 0 w 186034"/>
                <a:gd name="connsiteY3" fmla="*/ 134358 h 392739"/>
                <a:gd name="connsiteX4" fmla="*/ 0 w 186034"/>
                <a:gd name="connsiteY4" fmla="*/ 31006 h 392739"/>
                <a:gd name="connsiteX5" fmla="*/ 31006 w 186034"/>
                <a:gd name="connsiteY5" fmla="*/ 0 h 392739"/>
                <a:gd name="connsiteX6" fmla="*/ 155029 w 186034"/>
                <a:gd name="connsiteY6" fmla="*/ 0 h 392739"/>
                <a:gd name="connsiteX7" fmla="*/ 186035 w 186034"/>
                <a:gd name="connsiteY7" fmla="*/ 31006 h 392739"/>
                <a:gd name="connsiteX8" fmla="*/ 186035 w 186034"/>
                <a:gd name="connsiteY8" fmla="*/ 392740 h 392739"/>
                <a:gd name="connsiteX9" fmla="*/ 165364 w 186034"/>
                <a:gd name="connsiteY9" fmla="*/ 392740 h 392739"/>
                <a:gd name="connsiteX10" fmla="*/ 165364 w 186034"/>
                <a:gd name="connsiteY10" fmla="*/ 31006 h 392739"/>
                <a:gd name="connsiteX11" fmla="*/ 155029 w 186034"/>
                <a:gd name="connsiteY11" fmla="*/ 20671 h 392739"/>
                <a:gd name="connsiteX12" fmla="*/ 31006 w 186034"/>
                <a:gd name="connsiteY12" fmla="*/ 20671 h 39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034" h="392739">
                  <a:moveTo>
                    <a:pt x="31006" y="20671"/>
                  </a:moveTo>
                  <a:cubicBezTo>
                    <a:pt x="25298" y="20671"/>
                    <a:pt x="20671" y="25298"/>
                    <a:pt x="20671" y="31006"/>
                  </a:cubicBezTo>
                  <a:lnTo>
                    <a:pt x="20671" y="134358"/>
                  </a:lnTo>
                  <a:lnTo>
                    <a:pt x="0" y="134358"/>
                  </a:lnTo>
                  <a:lnTo>
                    <a:pt x="0" y="31006"/>
                  </a:lnTo>
                  <a:cubicBezTo>
                    <a:pt x="0" y="13882"/>
                    <a:pt x="13881" y="0"/>
                    <a:pt x="31006" y="0"/>
                  </a:cubicBezTo>
                  <a:lnTo>
                    <a:pt x="155029" y="0"/>
                  </a:lnTo>
                  <a:cubicBezTo>
                    <a:pt x="172153" y="0"/>
                    <a:pt x="186035" y="13882"/>
                    <a:pt x="186035" y="31006"/>
                  </a:cubicBezTo>
                  <a:lnTo>
                    <a:pt x="186035" y="392740"/>
                  </a:lnTo>
                  <a:lnTo>
                    <a:pt x="165364" y="392740"/>
                  </a:lnTo>
                  <a:lnTo>
                    <a:pt x="165364" y="31006"/>
                  </a:lnTo>
                  <a:cubicBezTo>
                    <a:pt x="165364" y="25298"/>
                    <a:pt x="160737" y="20671"/>
                    <a:pt x="155029" y="20671"/>
                  </a:cubicBezTo>
                  <a:lnTo>
                    <a:pt x="31006" y="20671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77">
              <a:extLst>
                <a:ext uri="{FF2B5EF4-FFF2-40B4-BE49-F238E27FC236}">
                  <a16:creationId xmlns:a16="http://schemas.microsoft.com/office/drawing/2014/main" id="{94154AEC-8EED-1EE9-4F26-944405E0002F}"/>
                </a:ext>
              </a:extLst>
            </p:cNvPr>
            <p:cNvSpPr/>
            <p:nvPr/>
          </p:nvSpPr>
          <p:spPr>
            <a:xfrm>
              <a:off x="3122485" y="1483765"/>
              <a:ext cx="415178" cy="20670"/>
            </a:xfrm>
            <a:custGeom>
              <a:avLst/>
              <a:gdLst>
                <a:gd name="connsiteX0" fmla="*/ 413410 w 413410"/>
                <a:gd name="connsiteY0" fmla="*/ 20671 h 20670"/>
                <a:gd name="connsiteX1" fmla="*/ 0 w 413410"/>
                <a:gd name="connsiteY1" fmla="*/ 20671 h 20670"/>
                <a:gd name="connsiteX2" fmla="*/ 0 w 413410"/>
                <a:gd name="connsiteY2" fmla="*/ 0 h 20670"/>
                <a:gd name="connsiteX3" fmla="*/ 413410 w 413410"/>
                <a:gd name="connsiteY3" fmla="*/ 0 h 20670"/>
                <a:gd name="connsiteX4" fmla="*/ 413410 w 413410"/>
                <a:gd name="connsiteY4" fmla="*/ 20671 h 2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410" h="20670">
                  <a:moveTo>
                    <a:pt x="413410" y="20671"/>
                  </a:moveTo>
                  <a:lnTo>
                    <a:pt x="0" y="20671"/>
                  </a:lnTo>
                  <a:lnTo>
                    <a:pt x="0" y="0"/>
                  </a:lnTo>
                  <a:lnTo>
                    <a:pt x="413410" y="0"/>
                  </a:lnTo>
                  <a:lnTo>
                    <a:pt x="413410" y="20671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78">
              <a:extLst>
                <a:ext uri="{FF2B5EF4-FFF2-40B4-BE49-F238E27FC236}">
                  <a16:creationId xmlns:a16="http://schemas.microsoft.com/office/drawing/2014/main" id="{01A8462F-B8B9-74D0-B2EF-1DE2BDEA1121}"/>
                </a:ext>
              </a:extLst>
            </p:cNvPr>
            <p:cNvSpPr/>
            <p:nvPr/>
          </p:nvSpPr>
          <p:spPr>
            <a:xfrm>
              <a:off x="3278176" y="1132367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 : forme 79">
              <a:extLst>
                <a:ext uri="{FF2B5EF4-FFF2-40B4-BE49-F238E27FC236}">
                  <a16:creationId xmlns:a16="http://schemas.microsoft.com/office/drawing/2014/main" id="{3B4D6192-ECAC-B7C0-835B-3571754040A1}"/>
                </a:ext>
              </a:extLst>
            </p:cNvPr>
            <p:cNvSpPr/>
            <p:nvPr/>
          </p:nvSpPr>
          <p:spPr>
            <a:xfrm>
              <a:off x="3184761" y="1256390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 : forme 80">
              <a:extLst>
                <a:ext uri="{FF2B5EF4-FFF2-40B4-BE49-F238E27FC236}">
                  <a16:creationId xmlns:a16="http://schemas.microsoft.com/office/drawing/2014/main" id="{61CFA241-F917-70DD-68B2-673FC38B0CA2}"/>
                </a:ext>
              </a:extLst>
            </p:cNvPr>
            <p:cNvSpPr/>
            <p:nvPr/>
          </p:nvSpPr>
          <p:spPr>
            <a:xfrm>
              <a:off x="3247038" y="1256390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 : forme 81">
              <a:extLst>
                <a:ext uri="{FF2B5EF4-FFF2-40B4-BE49-F238E27FC236}">
                  <a16:creationId xmlns:a16="http://schemas.microsoft.com/office/drawing/2014/main" id="{69FC6062-DC46-007D-3C67-253EA198A8F1}"/>
                </a:ext>
              </a:extLst>
            </p:cNvPr>
            <p:cNvSpPr/>
            <p:nvPr/>
          </p:nvSpPr>
          <p:spPr>
            <a:xfrm>
              <a:off x="3278176" y="1194378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 : forme 82">
              <a:extLst>
                <a:ext uri="{FF2B5EF4-FFF2-40B4-BE49-F238E27FC236}">
                  <a16:creationId xmlns:a16="http://schemas.microsoft.com/office/drawing/2014/main" id="{56D59836-2B1E-70F9-FD91-88E8BC13002D}"/>
                </a:ext>
              </a:extLst>
            </p:cNvPr>
            <p:cNvSpPr/>
            <p:nvPr/>
          </p:nvSpPr>
          <p:spPr>
            <a:xfrm>
              <a:off x="3184761" y="1318401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 : forme 83">
              <a:extLst>
                <a:ext uri="{FF2B5EF4-FFF2-40B4-BE49-F238E27FC236}">
                  <a16:creationId xmlns:a16="http://schemas.microsoft.com/office/drawing/2014/main" id="{FD035C15-05E1-93F6-AE57-8547EDF80924}"/>
                </a:ext>
              </a:extLst>
            </p:cNvPr>
            <p:cNvSpPr/>
            <p:nvPr/>
          </p:nvSpPr>
          <p:spPr>
            <a:xfrm>
              <a:off x="3184761" y="1380413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 : forme 84">
              <a:extLst>
                <a:ext uri="{FF2B5EF4-FFF2-40B4-BE49-F238E27FC236}">
                  <a16:creationId xmlns:a16="http://schemas.microsoft.com/office/drawing/2014/main" id="{5AF41B87-0944-AD7A-3EA9-A65DE2ADB3FF}"/>
                </a:ext>
              </a:extLst>
            </p:cNvPr>
            <p:cNvSpPr/>
            <p:nvPr/>
          </p:nvSpPr>
          <p:spPr>
            <a:xfrm>
              <a:off x="3247038" y="1318401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 : forme 85">
              <a:extLst>
                <a:ext uri="{FF2B5EF4-FFF2-40B4-BE49-F238E27FC236}">
                  <a16:creationId xmlns:a16="http://schemas.microsoft.com/office/drawing/2014/main" id="{837A03A4-8F75-D7FE-60D2-41E7B0ACE378}"/>
                </a:ext>
              </a:extLst>
            </p:cNvPr>
            <p:cNvSpPr/>
            <p:nvPr/>
          </p:nvSpPr>
          <p:spPr>
            <a:xfrm>
              <a:off x="3247038" y="1380413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 : forme 86">
              <a:extLst>
                <a:ext uri="{FF2B5EF4-FFF2-40B4-BE49-F238E27FC236}">
                  <a16:creationId xmlns:a16="http://schemas.microsoft.com/office/drawing/2014/main" id="{6FCCF4AE-3A95-9CED-AAD4-E828B474E30D}"/>
                </a:ext>
              </a:extLst>
            </p:cNvPr>
            <p:cNvSpPr/>
            <p:nvPr/>
          </p:nvSpPr>
          <p:spPr>
            <a:xfrm>
              <a:off x="3340453" y="1132367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 : forme 87">
              <a:extLst>
                <a:ext uri="{FF2B5EF4-FFF2-40B4-BE49-F238E27FC236}">
                  <a16:creationId xmlns:a16="http://schemas.microsoft.com/office/drawing/2014/main" id="{66B4D951-5E3D-56C8-4D5A-0BDAA7EA16B8}"/>
                </a:ext>
              </a:extLst>
            </p:cNvPr>
            <p:cNvSpPr/>
            <p:nvPr/>
          </p:nvSpPr>
          <p:spPr>
            <a:xfrm>
              <a:off x="3340453" y="1194378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88">
              <a:extLst>
                <a:ext uri="{FF2B5EF4-FFF2-40B4-BE49-F238E27FC236}">
                  <a16:creationId xmlns:a16="http://schemas.microsoft.com/office/drawing/2014/main" id="{E6981C70-510F-2542-CE6D-1ABA44B722D5}"/>
                </a:ext>
              </a:extLst>
            </p:cNvPr>
            <p:cNvSpPr/>
            <p:nvPr/>
          </p:nvSpPr>
          <p:spPr>
            <a:xfrm>
              <a:off x="3340453" y="1256390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89">
              <a:extLst>
                <a:ext uri="{FF2B5EF4-FFF2-40B4-BE49-F238E27FC236}">
                  <a16:creationId xmlns:a16="http://schemas.microsoft.com/office/drawing/2014/main" id="{B37A1DC9-43EF-A83C-8F44-E10A02021B98}"/>
                </a:ext>
              </a:extLst>
            </p:cNvPr>
            <p:cNvSpPr/>
            <p:nvPr/>
          </p:nvSpPr>
          <p:spPr>
            <a:xfrm>
              <a:off x="3340453" y="1318401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 : forme 90">
              <a:extLst>
                <a:ext uri="{FF2B5EF4-FFF2-40B4-BE49-F238E27FC236}">
                  <a16:creationId xmlns:a16="http://schemas.microsoft.com/office/drawing/2014/main" id="{9A58F467-ABFA-63E4-4B14-D606D1E50D27}"/>
                </a:ext>
              </a:extLst>
            </p:cNvPr>
            <p:cNvSpPr/>
            <p:nvPr/>
          </p:nvSpPr>
          <p:spPr>
            <a:xfrm>
              <a:off x="3433868" y="1277060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91">
              <a:extLst>
                <a:ext uri="{FF2B5EF4-FFF2-40B4-BE49-F238E27FC236}">
                  <a16:creationId xmlns:a16="http://schemas.microsoft.com/office/drawing/2014/main" id="{59D35FFA-0DBE-009C-CD65-B66C199D8C5E}"/>
                </a:ext>
              </a:extLst>
            </p:cNvPr>
            <p:cNvSpPr/>
            <p:nvPr/>
          </p:nvSpPr>
          <p:spPr>
            <a:xfrm>
              <a:off x="3433868" y="1339072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 : forme 92">
              <a:extLst>
                <a:ext uri="{FF2B5EF4-FFF2-40B4-BE49-F238E27FC236}">
                  <a16:creationId xmlns:a16="http://schemas.microsoft.com/office/drawing/2014/main" id="{FAEA0125-1190-31EE-ADB6-C83DE2517764}"/>
                </a:ext>
              </a:extLst>
            </p:cNvPr>
            <p:cNvSpPr/>
            <p:nvPr/>
          </p:nvSpPr>
          <p:spPr>
            <a:xfrm>
              <a:off x="3433868" y="1401083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 : forme 93">
              <a:extLst>
                <a:ext uri="{FF2B5EF4-FFF2-40B4-BE49-F238E27FC236}">
                  <a16:creationId xmlns:a16="http://schemas.microsoft.com/office/drawing/2014/main" id="{1F5A2B5E-5741-6B03-F3EE-A1568EE50079}"/>
                </a:ext>
              </a:extLst>
            </p:cNvPr>
            <p:cNvSpPr/>
            <p:nvPr/>
          </p:nvSpPr>
          <p:spPr>
            <a:xfrm>
              <a:off x="3340453" y="1380413"/>
              <a:ext cx="41518" cy="41341"/>
            </a:xfrm>
            <a:custGeom>
              <a:avLst/>
              <a:gdLst>
                <a:gd name="connsiteX0" fmla="*/ 10335 w 41341"/>
                <a:gd name="connsiteY0" fmla="*/ 0 h 41341"/>
                <a:gd name="connsiteX1" fmla="*/ 0 w 41341"/>
                <a:gd name="connsiteY1" fmla="*/ 10335 h 41341"/>
                <a:gd name="connsiteX2" fmla="*/ 0 w 41341"/>
                <a:gd name="connsiteY2" fmla="*/ 31006 h 41341"/>
                <a:gd name="connsiteX3" fmla="*/ 10335 w 41341"/>
                <a:gd name="connsiteY3" fmla="*/ 41341 h 41341"/>
                <a:gd name="connsiteX4" fmla="*/ 31006 w 41341"/>
                <a:gd name="connsiteY4" fmla="*/ 41341 h 41341"/>
                <a:gd name="connsiteX5" fmla="*/ 41341 w 41341"/>
                <a:gd name="connsiteY5" fmla="*/ 31006 h 41341"/>
                <a:gd name="connsiteX6" fmla="*/ 41341 w 41341"/>
                <a:gd name="connsiteY6" fmla="*/ 10335 h 41341"/>
                <a:gd name="connsiteX7" fmla="*/ 31006 w 41341"/>
                <a:gd name="connsiteY7" fmla="*/ 0 h 41341"/>
                <a:gd name="connsiteX8" fmla="*/ 10335 w 41341"/>
                <a:gd name="connsiteY8" fmla="*/ 0 h 4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41" h="41341">
                  <a:moveTo>
                    <a:pt x="10335" y="0"/>
                  </a:moveTo>
                  <a:cubicBezTo>
                    <a:pt x="4627" y="0"/>
                    <a:pt x="0" y="4627"/>
                    <a:pt x="0" y="10335"/>
                  </a:cubicBezTo>
                  <a:lnTo>
                    <a:pt x="0" y="31006"/>
                  </a:lnTo>
                  <a:cubicBezTo>
                    <a:pt x="0" y="36714"/>
                    <a:pt x="4627" y="41341"/>
                    <a:pt x="10335" y="41341"/>
                  </a:cubicBezTo>
                  <a:lnTo>
                    <a:pt x="31006" y="41341"/>
                  </a:lnTo>
                  <a:cubicBezTo>
                    <a:pt x="36714" y="41341"/>
                    <a:pt x="41341" y="36714"/>
                    <a:pt x="41341" y="31006"/>
                  </a:cubicBezTo>
                  <a:lnTo>
                    <a:pt x="41341" y="10335"/>
                  </a:lnTo>
                  <a:cubicBezTo>
                    <a:pt x="41341" y="4627"/>
                    <a:pt x="36714" y="0"/>
                    <a:pt x="31006" y="0"/>
                  </a:cubicBezTo>
                  <a:lnTo>
                    <a:pt x="10335" y="0"/>
                  </a:lnTo>
                  <a:close/>
                </a:path>
              </a:pathLst>
            </a:custGeom>
            <a:solidFill>
              <a:srgbClr val="01A9C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 : forme 74">
              <a:extLst>
                <a:ext uri="{FF2B5EF4-FFF2-40B4-BE49-F238E27FC236}">
                  <a16:creationId xmlns:a16="http://schemas.microsoft.com/office/drawing/2014/main" id="{A68EFFD0-1E37-B879-B14E-83E459DE9952}"/>
                </a:ext>
              </a:extLst>
            </p:cNvPr>
            <p:cNvSpPr/>
            <p:nvPr/>
          </p:nvSpPr>
          <p:spPr>
            <a:xfrm>
              <a:off x="3143243" y="1215049"/>
              <a:ext cx="186830" cy="268716"/>
            </a:xfrm>
            <a:custGeom>
              <a:avLst/>
              <a:gdLst>
                <a:gd name="connsiteX0" fmla="*/ 31006 w 186034"/>
                <a:gd name="connsiteY0" fmla="*/ 20671 h 268716"/>
                <a:gd name="connsiteX1" fmla="*/ 20671 w 186034"/>
                <a:gd name="connsiteY1" fmla="*/ 31006 h 268716"/>
                <a:gd name="connsiteX2" fmla="*/ 20671 w 186034"/>
                <a:gd name="connsiteY2" fmla="*/ 268717 h 268716"/>
                <a:gd name="connsiteX3" fmla="*/ 0 w 186034"/>
                <a:gd name="connsiteY3" fmla="*/ 268717 h 268716"/>
                <a:gd name="connsiteX4" fmla="*/ 0 w 186034"/>
                <a:gd name="connsiteY4" fmla="*/ 31006 h 268716"/>
                <a:gd name="connsiteX5" fmla="*/ 31006 w 186034"/>
                <a:gd name="connsiteY5" fmla="*/ 0 h 268716"/>
                <a:gd name="connsiteX6" fmla="*/ 155029 w 186034"/>
                <a:gd name="connsiteY6" fmla="*/ 0 h 268716"/>
                <a:gd name="connsiteX7" fmla="*/ 186035 w 186034"/>
                <a:gd name="connsiteY7" fmla="*/ 31006 h 268716"/>
                <a:gd name="connsiteX8" fmla="*/ 186035 w 186034"/>
                <a:gd name="connsiteY8" fmla="*/ 268717 h 268716"/>
                <a:gd name="connsiteX9" fmla="*/ 165364 w 186034"/>
                <a:gd name="connsiteY9" fmla="*/ 268717 h 268716"/>
                <a:gd name="connsiteX10" fmla="*/ 165364 w 186034"/>
                <a:gd name="connsiteY10" fmla="*/ 31006 h 268716"/>
                <a:gd name="connsiteX11" fmla="*/ 155029 w 186034"/>
                <a:gd name="connsiteY11" fmla="*/ 20671 h 268716"/>
                <a:gd name="connsiteX12" fmla="*/ 31006 w 186034"/>
                <a:gd name="connsiteY12" fmla="*/ 20671 h 26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034" h="268716">
                  <a:moveTo>
                    <a:pt x="31006" y="20671"/>
                  </a:moveTo>
                  <a:cubicBezTo>
                    <a:pt x="25298" y="20671"/>
                    <a:pt x="20671" y="25298"/>
                    <a:pt x="20671" y="31006"/>
                  </a:cubicBezTo>
                  <a:lnTo>
                    <a:pt x="20671" y="268717"/>
                  </a:lnTo>
                  <a:lnTo>
                    <a:pt x="0" y="268717"/>
                  </a:lnTo>
                  <a:lnTo>
                    <a:pt x="0" y="31006"/>
                  </a:lnTo>
                  <a:cubicBezTo>
                    <a:pt x="0" y="13881"/>
                    <a:pt x="13882" y="0"/>
                    <a:pt x="31006" y="0"/>
                  </a:cubicBezTo>
                  <a:lnTo>
                    <a:pt x="155029" y="0"/>
                  </a:lnTo>
                  <a:cubicBezTo>
                    <a:pt x="172153" y="0"/>
                    <a:pt x="186035" y="13881"/>
                    <a:pt x="186035" y="31006"/>
                  </a:cubicBezTo>
                  <a:lnTo>
                    <a:pt x="186035" y="268717"/>
                  </a:lnTo>
                  <a:lnTo>
                    <a:pt x="165364" y="268717"/>
                  </a:lnTo>
                  <a:lnTo>
                    <a:pt x="165364" y="31006"/>
                  </a:lnTo>
                  <a:cubicBezTo>
                    <a:pt x="165364" y="25298"/>
                    <a:pt x="160737" y="20671"/>
                    <a:pt x="155029" y="20671"/>
                  </a:cubicBezTo>
                  <a:lnTo>
                    <a:pt x="31006" y="20671"/>
                  </a:lnTo>
                  <a:close/>
                </a:path>
              </a:pathLst>
            </a:custGeom>
            <a:solidFill>
              <a:srgbClr val="016A8E"/>
            </a:solidFill>
            <a:ln w="103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11" name="ZoneTexte 110">
            <a:extLst>
              <a:ext uri="{FF2B5EF4-FFF2-40B4-BE49-F238E27FC236}">
                <a16:creationId xmlns:a16="http://schemas.microsoft.com/office/drawing/2014/main" id="{76819561-9019-3FFA-A126-47997673389D}"/>
              </a:ext>
            </a:extLst>
          </p:cNvPr>
          <p:cNvSpPr txBox="1"/>
          <p:nvPr/>
        </p:nvSpPr>
        <p:spPr>
          <a:xfrm>
            <a:off x="1038847" y="981433"/>
            <a:ext cx="3529517" cy="1086261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fr-FR" sz="1800" b="1" dirty="0">
                <a:solidFill>
                  <a:srgbClr val="016A8E"/>
                </a:solidFill>
                <a:latin typeface="Raleway Black" pitchFamily="2" charset="0"/>
              </a:rPr>
              <a:t>10 villes </a:t>
            </a:r>
          </a:p>
          <a:p>
            <a:pPr algn="ctr">
              <a:lnSpc>
                <a:spcPts val="1000"/>
              </a:lnSpc>
            </a:pPr>
            <a:r>
              <a:rPr lang="fr-FR" sz="1100" dirty="0">
                <a:solidFill>
                  <a:srgbClr val="016A8E"/>
                </a:solidFill>
                <a:latin typeface="Raleway" pitchFamily="2" charset="0"/>
              </a:rPr>
              <a:t>du nord des Hauts-de-Seine</a:t>
            </a:r>
          </a:p>
          <a:p>
            <a:pPr algn="just"/>
            <a:endParaRPr lang="fr-FR" sz="100" dirty="0">
              <a:solidFill>
                <a:srgbClr val="37BADF"/>
              </a:solidFill>
              <a:latin typeface="Raleway" pitchFamily="2" charset="0"/>
            </a:endParaRPr>
          </a:p>
          <a:p>
            <a:pPr algn="ctr"/>
            <a:r>
              <a:rPr lang="fr-FR" sz="900" b="1" dirty="0">
                <a:solidFill>
                  <a:srgbClr val="37BADF"/>
                </a:solidFill>
                <a:latin typeface="Raleway Light" pitchFamily="2" charset="0"/>
              </a:rPr>
              <a:t>Asnières-sur-Seine, Bois-Colombes, Colombes, Courbevoie, Gennevilliers, La Garenne-Colombes, Nanterre,</a:t>
            </a:r>
            <a:br>
              <a:rPr lang="fr-FR" sz="900" b="1" dirty="0">
                <a:solidFill>
                  <a:srgbClr val="37BADF"/>
                </a:solidFill>
                <a:latin typeface="Raleway Light" pitchFamily="2" charset="0"/>
              </a:rPr>
            </a:br>
            <a:r>
              <a:rPr lang="fr-FR" sz="900" b="1" dirty="0">
                <a:solidFill>
                  <a:srgbClr val="37BADF"/>
                </a:solidFill>
                <a:latin typeface="Raleway Light" pitchFamily="2" charset="0"/>
              </a:rPr>
              <a:t>Rueil-Malmaison, Suresnes et Villeneuve-la-Garenne</a:t>
            </a:r>
            <a:br>
              <a:rPr lang="fr-FR" sz="900" b="1" dirty="0">
                <a:solidFill>
                  <a:srgbClr val="37BADF"/>
                </a:solidFill>
                <a:latin typeface="Raleway Light" pitchFamily="2" charset="0"/>
              </a:rPr>
            </a:br>
            <a:endParaRPr lang="fr-FR" sz="900" b="1" dirty="0">
              <a:solidFill>
                <a:srgbClr val="37BADF"/>
              </a:solidFill>
              <a:latin typeface="Raleway Light" pitchFamily="2" charset="0"/>
            </a:endParaRPr>
          </a:p>
          <a:p>
            <a:pPr algn="just"/>
            <a:endParaRPr lang="fr-FR" sz="1000" dirty="0"/>
          </a:p>
        </p:txBody>
      </p:sp>
      <p:pic>
        <p:nvPicPr>
          <p:cNvPr id="112" name="Graphique 111">
            <a:extLst>
              <a:ext uri="{FF2B5EF4-FFF2-40B4-BE49-F238E27FC236}">
                <a16:creationId xmlns:a16="http://schemas.microsoft.com/office/drawing/2014/main" id="{CA86CD88-8ED4-D40E-4197-109DCE5A2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75847" y="3234942"/>
            <a:ext cx="312553" cy="320499"/>
          </a:xfrm>
          <a:prstGeom prst="rect">
            <a:avLst/>
          </a:prstGeom>
        </p:spPr>
      </p:pic>
      <p:sp>
        <p:nvSpPr>
          <p:cNvPr id="113" name="Forme libre : forme 87">
            <a:extLst>
              <a:ext uri="{FF2B5EF4-FFF2-40B4-BE49-F238E27FC236}">
                <a16:creationId xmlns:a16="http://schemas.microsoft.com/office/drawing/2014/main" id="{22066791-297D-ABF5-3817-DC1BF6EF2CE8}"/>
              </a:ext>
            </a:extLst>
          </p:cNvPr>
          <p:cNvSpPr/>
          <p:nvPr/>
        </p:nvSpPr>
        <p:spPr>
          <a:xfrm>
            <a:off x="4664681" y="3282761"/>
            <a:ext cx="368545" cy="224860"/>
          </a:xfrm>
          <a:custGeom>
            <a:avLst/>
            <a:gdLst>
              <a:gd name="connsiteX0" fmla="*/ 2012632 w 2897505"/>
              <a:gd name="connsiteY0" fmla="*/ 749625 h 1767847"/>
              <a:gd name="connsiteX1" fmla="*/ 2146935 w 2897505"/>
              <a:gd name="connsiteY1" fmla="*/ 883927 h 1767847"/>
              <a:gd name="connsiteX2" fmla="*/ 2012632 w 2897505"/>
              <a:gd name="connsiteY2" fmla="*/ 1018230 h 1767847"/>
              <a:gd name="connsiteX3" fmla="*/ 1981200 w 2897505"/>
              <a:gd name="connsiteY3" fmla="*/ 1014420 h 1767847"/>
              <a:gd name="connsiteX4" fmla="*/ 1921193 w 2897505"/>
              <a:gd name="connsiteY4" fmla="*/ 1015372 h 1767847"/>
              <a:gd name="connsiteX5" fmla="*/ 1869757 w 2897505"/>
              <a:gd name="connsiteY5" fmla="*/ 1091572 h 1767847"/>
              <a:gd name="connsiteX6" fmla="*/ 1920240 w 2897505"/>
              <a:gd name="connsiteY6" fmla="*/ 1166820 h 1767847"/>
              <a:gd name="connsiteX7" fmla="*/ 2297430 w 2897505"/>
              <a:gd name="connsiteY7" fmla="*/ 976320 h 1767847"/>
              <a:gd name="connsiteX8" fmla="*/ 2106930 w 2897505"/>
              <a:gd name="connsiteY8" fmla="*/ 599130 h 1767847"/>
              <a:gd name="connsiteX9" fmla="*/ 1796415 w 2897505"/>
              <a:gd name="connsiteY9" fmla="*/ 678187 h 1767847"/>
              <a:gd name="connsiteX10" fmla="*/ 1144905 w 2897505"/>
              <a:gd name="connsiteY10" fmla="*/ 1326840 h 1767847"/>
              <a:gd name="connsiteX11" fmla="*/ 742950 w 2897505"/>
              <a:gd name="connsiteY11" fmla="*/ 1482097 h 1767847"/>
              <a:gd name="connsiteX12" fmla="*/ 151448 w 2897505"/>
              <a:gd name="connsiteY12" fmla="*/ 875355 h 1767847"/>
              <a:gd name="connsiteX13" fmla="*/ 742950 w 2897505"/>
              <a:gd name="connsiteY13" fmla="*/ 283852 h 1767847"/>
              <a:gd name="connsiteX14" fmla="*/ 866775 w 2897505"/>
              <a:gd name="connsiteY14" fmla="*/ 296235 h 1767847"/>
              <a:gd name="connsiteX15" fmla="*/ 942022 w 2897505"/>
              <a:gd name="connsiteY15" fmla="*/ 227655 h 1767847"/>
              <a:gd name="connsiteX16" fmla="*/ 942022 w 2897505"/>
              <a:gd name="connsiteY16" fmla="*/ 224797 h 1767847"/>
              <a:gd name="connsiteX17" fmla="*/ 882968 w 2897505"/>
              <a:gd name="connsiteY17" fmla="*/ 154312 h 1767847"/>
              <a:gd name="connsiteX18" fmla="*/ 741997 w 2897505"/>
              <a:gd name="connsiteY18" fmla="*/ 140977 h 1767847"/>
              <a:gd name="connsiteX19" fmla="*/ 0 w 2897505"/>
              <a:gd name="connsiteY19" fmla="*/ 882022 h 1767847"/>
              <a:gd name="connsiteX20" fmla="*/ 741045 w 2897505"/>
              <a:gd name="connsiteY20" fmla="*/ 1624020 h 1767847"/>
              <a:gd name="connsiteX21" fmla="*/ 1254443 w 2897505"/>
              <a:gd name="connsiteY21" fmla="*/ 1418280 h 1767847"/>
              <a:gd name="connsiteX22" fmla="*/ 1918335 w 2897505"/>
              <a:gd name="connsiteY22" fmla="*/ 788677 h 1767847"/>
              <a:gd name="connsiteX23" fmla="*/ 2012632 w 2897505"/>
              <a:gd name="connsiteY23" fmla="*/ 749625 h 1767847"/>
              <a:gd name="connsiteX24" fmla="*/ 2012632 w 2897505"/>
              <a:gd name="connsiteY24" fmla="*/ 1311600 h 1767847"/>
              <a:gd name="connsiteX25" fmla="*/ 1893570 w 2897505"/>
              <a:gd name="connsiteY25" fmla="*/ 1297312 h 1767847"/>
              <a:gd name="connsiteX26" fmla="*/ 1812607 w 2897505"/>
              <a:gd name="connsiteY26" fmla="*/ 1380180 h 1767847"/>
              <a:gd name="connsiteX27" fmla="*/ 1867853 w 2897505"/>
              <a:gd name="connsiteY27" fmla="*/ 1457332 h 1767847"/>
              <a:gd name="connsiteX28" fmla="*/ 2013585 w 2897505"/>
              <a:gd name="connsiteY28" fmla="*/ 1475430 h 1767847"/>
              <a:gd name="connsiteX29" fmla="*/ 2606040 w 2897505"/>
              <a:gd name="connsiteY29" fmla="*/ 884880 h 1767847"/>
              <a:gd name="connsiteX30" fmla="*/ 2015490 w 2897505"/>
              <a:gd name="connsiteY30" fmla="*/ 292425 h 1767847"/>
              <a:gd name="connsiteX31" fmla="*/ 1588770 w 2897505"/>
              <a:gd name="connsiteY31" fmla="*/ 473400 h 1767847"/>
              <a:gd name="connsiteX32" fmla="*/ 993458 w 2897505"/>
              <a:gd name="connsiteY32" fmla="*/ 1135387 h 1767847"/>
              <a:gd name="connsiteX33" fmla="*/ 492442 w 2897505"/>
              <a:gd name="connsiteY33" fmla="*/ 1134435 h 1767847"/>
              <a:gd name="connsiteX34" fmla="*/ 493395 w 2897505"/>
              <a:gd name="connsiteY34" fmla="*/ 633420 h 1767847"/>
              <a:gd name="connsiteX35" fmla="*/ 743903 w 2897505"/>
              <a:gd name="connsiteY35" fmla="*/ 530550 h 1767847"/>
              <a:gd name="connsiteX36" fmla="*/ 822960 w 2897505"/>
              <a:gd name="connsiteY36" fmla="*/ 539122 h 1767847"/>
              <a:gd name="connsiteX37" fmla="*/ 892493 w 2897505"/>
              <a:gd name="connsiteY37" fmla="*/ 467685 h 1767847"/>
              <a:gd name="connsiteX38" fmla="*/ 837247 w 2897505"/>
              <a:gd name="connsiteY38" fmla="*/ 396247 h 1767847"/>
              <a:gd name="connsiteX39" fmla="*/ 743903 w 2897505"/>
              <a:gd name="connsiteY39" fmla="*/ 387675 h 1767847"/>
              <a:gd name="connsiteX40" fmla="*/ 246698 w 2897505"/>
              <a:gd name="connsiteY40" fmla="*/ 884880 h 1767847"/>
              <a:gd name="connsiteX41" fmla="*/ 743903 w 2897505"/>
              <a:gd name="connsiteY41" fmla="*/ 1382085 h 1767847"/>
              <a:gd name="connsiteX42" fmla="*/ 1113473 w 2897505"/>
              <a:gd name="connsiteY42" fmla="*/ 1217302 h 1767847"/>
              <a:gd name="connsiteX43" fmla="*/ 1694498 w 2897505"/>
              <a:gd name="connsiteY43" fmla="*/ 601987 h 1767847"/>
              <a:gd name="connsiteX44" fmla="*/ 2297430 w 2897505"/>
              <a:gd name="connsiteY44" fmla="*/ 564840 h 1767847"/>
              <a:gd name="connsiteX45" fmla="*/ 2334578 w 2897505"/>
              <a:gd name="connsiteY45" fmla="*/ 1167772 h 1767847"/>
              <a:gd name="connsiteX46" fmla="*/ 2012632 w 2897505"/>
              <a:gd name="connsiteY46" fmla="*/ 1311600 h 1767847"/>
              <a:gd name="connsiteX47" fmla="*/ 2638425 w 2897505"/>
              <a:gd name="connsiteY47" fmla="*/ 259087 h 1767847"/>
              <a:gd name="connsiteX48" fmla="*/ 2013585 w 2897505"/>
              <a:gd name="connsiteY48" fmla="*/ 7 h 1767847"/>
              <a:gd name="connsiteX49" fmla="*/ 1299210 w 2897505"/>
              <a:gd name="connsiteY49" fmla="*/ 362910 h 1767847"/>
              <a:gd name="connsiteX50" fmla="*/ 828675 w 2897505"/>
              <a:gd name="connsiteY50" fmla="*/ 950602 h 1767847"/>
              <a:gd name="connsiteX51" fmla="*/ 741997 w 2897505"/>
              <a:gd name="connsiteY51" fmla="*/ 993465 h 1767847"/>
              <a:gd name="connsiteX52" fmla="*/ 632460 w 2897505"/>
              <a:gd name="connsiteY52" fmla="*/ 883927 h 1767847"/>
              <a:gd name="connsiteX53" fmla="*/ 741997 w 2897505"/>
              <a:gd name="connsiteY53" fmla="*/ 774390 h 1767847"/>
              <a:gd name="connsiteX54" fmla="*/ 741997 w 2897505"/>
              <a:gd name="connsiteY54" fmla="*/ 774390 h 1767847"/>
              <a:gd name="connsiteX55" fmla="*/ 771525 w 2897505"/>
              <a:gd name="connsiteY55" fmla="*/ 775342 h 1767847"/>
              <a:gd name="connsiteX56" fmla="*/ 841058 w 2897505"/>
              <a:gd name="connsiteY56" fmla="*/ 703905 h 1767847"/>
              <a:gd name="connsiteX57" fmla="*/ 750570 w 2897505"/>
              <a:gd name="connsiteY57" fmla="*/ 629610 h 1767847"/>
              <a:gd name="connsiteX58" fmla="*/ 489585 w 2897505"/>
              <a:gd name="connsiteY58" fmla="*/ 882975 h 1767847"/>
              <a:gd name="connsiteX59" fmla="*/ 741997 w 2897505"/>
              <a:gd name="connsiteY59" fmla="*/ 1135387 h 1767847"/>
              <a:gd name="connsiteX60" fmla="*/ 927735 w 2897505"/>
              <a:gd name="connsiteY60" fmla="*/ 1053472 h 1767847"/>
              <a:gd name="connsiteX61" fmla="*/ 1443990 w 2897505"/>
              <a:gd name="connsiteY61" fmla="*/ 441967 h 1767847"/>
              <a:gd name="connsiteX62" fmla="*/ 2454593 w 2897505"/>
              <a:gd name="connsiteY62" fmla="*/ 315285 h 1767847"/>
              <a:gd name="connsiteX63" fmla="*/ 2581275 w 2897505"/>
              <a:gd name="connsiteY63" fmla="*/ 1325887 h 1767847"/>
              <a:gd name="connsiteX64" fmla="*/ 2012632 w 2897505"/>
              <a:gd name="connsiteY64" fmla="*/ 1604017 h 1767847"/>
              <a:gd name="connsiteX65" fmla="*/ 1835468 w 2897505"/>
              <a:gd name="connsiteY65" fmla="*/ 1583062 h 1767847"/>
              <a:gd name="connsiteX66" fmla="*/ 1751648 w 2897505"/>
              <a:gd name="connsiteY66" fmla="*/ 1664977 h 1767847"/>
              <a:gd name="connsiteX67" fmla="*/ 1751648 w 2897505"/>
              <a:gd name="connsiteY67" fmla="*/ 1665930 h 1767847"/>
              <a:gd name="connsiteX68" fmla="*/ 1804988 w 2897505"/>
              <a:gd name="connsiteY68" fmla="*/ 1743082 h 1767847"/>
              <a:gd name="connsiteX69" fmla="*/ 2012632 w 2897505"/>
              <a:gd name="connsiteY69" fmla="*/ 1767847 h 1767847"/>
              <a:gd name="connsiteX70" fmla="*/ 2897505 w 2897505"/>
              <a:gd name="connsiteY70" fmla="*/ 883927 h 1767847"/>
              <a:gd name="connsiteX71" fmla="*/ 2638425 w 2897505"/>
              <a:gd name="connsiteY71" fmla="*/ 259087 h 17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897505" h="1767847">
                <a:moveTo>
                  <a:pt x="2012632" y="749625"/>
                </a:moveTo>
                <a:cubicBezTo>
                  <a:pt x="2086928" y="749625"/>
                  <a:pt x="2146935" y="809632"/>
                  <a:pt x="2146935" y="883927"/>
                </a:cubicBezTo>
                <a:cubicBezTo>
                  <a:pt x="2146935" y="958222"/>
                  <a:pt x="2086928" y="1018230"/>
                  <a:pt x="2012632" y="1018230"/>
                </a:cubicBezTo>
                <a:cubicBezTo>
                  <a:pt x="2002155" y="1017277"/>
                  <a:pt x="1991678" y="1016325"/>
                  <a:pt x="1981200" y="1014420"/>
                </a:cubicBezTo>
                <a:cubicBezTo>
                  <a:pt x="1974532" y="1012515"/>
                  <a:pt x="1943100" y="1006800"/>
                  <a:pt x="1921193" y="1015372"/>
                </a:cubicBezTo>
                <a:cubicBezTo>
                  <a:pt x="1889760" y="1027755"/>
                  <a:pt x="1869757" y="1058235"/>
                  <a:pt x="1869757" y="1091572"/>
                </a:cubicBezTo>
                <a:cubicBezTo>
                  <a:pt x="1870710" y="1123957"/>
                  <a:pt x="1889760" y="1153485"/>
                  <a:pt x="1920240" y="1166820"/>
                </a:cubicBezTo>
                <a:cubicBezTo>
                  <a:pt x="2076450" y="1218255"/>
                  <a:pt x="2245995" y="1132530"/>
                  <a:pt x="2297430" y="976320"/>
                </a:cubicBezTo>
                <a:cubicBezTo>
                  <a:pt x="2348865" y="820110"/>
                  <a:pt x="2263140" y="650565"/>
                  <a:pt x="2106930" y="599130"/>
                </a:cubicBezTo>
                <a:cubicBezTo>
                  <a:pt x="1996440" y="562935"/>
                  <a:pt x="1875473" y="594367"/>
                  <a:pt x="1796415" y="678187"/>
                </a:cubicBezTo>
                <a:cubicBezTo>
                  <a:pt x="1796415" y="678187"/>
                  <a:pt x="1268730" y="1220160"/>
                  <a:pt x="1144905" y="1326840"/>
                </a:cubicBezTo>
                <a:cubicBezTo>
                  <a:pt x="1034415" y="1422090"/>
                  <a:pt x="900113" y="1482097"/>
                  <a:pt x="742950" y="1482097"/>
                </a:cubicBezTo>
                <a:cubicBezTo>
                  <a:pt x="411480" y="1478287"/>
                  <a:pt x="146685" y="1205872"/>
                  <a:pt x="151448" y="875355"/>
                </a:cubicBezTo>
                <a:cubicBezTo>
                  <a:pt x="155258" y="550552"/>
                  <a:pt x="418148" y="287662"/>
                  <a:pt x="742950" y="283852"/>
                </a:cubicBezTo>
                <a:cubicBezTo>
                  <a:pt x="806768" y="283852"/>
                  <a:pt x="849630" y="295282"/>
                  <a:pt x="866775" y="296235"/>
                </a:cubicBezTo>
                <a:cubicBezTo>
                  <a:pt x="906780" y="298140"/>
                  <a:pt x="940118" y="267660"/>
                  <a:pt x="942022" y="227655"/>
                </a:cubicBezTo>
                <a:cubicBezTo>
                  <a:pt x="942022" y="226702"/>
                  <a:pt x="942022" y="225750"/>
                  <a:pt x="942022" y="224797"/>
                </a:cubicBezTo>
                <a:cubicBezTo>
                  <a:pt x="942022" y="190507"/>
                  <a:pt x="917258" y="160980"/>
                  <a:pt x="882968" y="154312"/>
                </a:cubicBezTo>
                <a:cubicBezTo>
                  <a:pt x="836295" y="145740"/>
                  <a:pt x="789622" y="140977"/>
                  <a:pt x="741997" y="140977"/>
                </a:cubicBezTo>
                <a:cubicBezTo>
                  <a:pt x="332423" y="140977"/>
                  <a:pt x="0" y="472447"/>
                  <a:pt x="0" y="882022"/>
                </a:cubicBezTo>
                <a:cubicBezTo>
                  <a:pt x="0" y="1291597"/>
                  <a:pt x="331470" y="1624020"/>
                  <a:pt x="741045" y="1624020"/>
                </a:cubicBezTo>
                <a:cubicBezTo>
                  <a:pt x="932497" y="1624020"/>
                  <a:pt x="1116330" y="1550677"/>
                  <a:pt x="1254443" y="1418280"/>
                </a:cubicBezTo>
                <a:lnTo>
                  <a:pt x="1918335" y="788677"/>
                </a:lnTo>
                <a:cubicBezTo>
                  <a:pt x="1944053" y="765817"/>
                  <a:pt x="1970723" y="749625"/>
                  <a:pt x="2012632" y="749625"/>
                </a:cubicBezTo>
                <a:moveTo>
                  <a:pt x="2012632" y="1311600"/>
                </a:moveTo>
                <a:cubicBezTo>
                  <a:pt x="1945005" y="1311600"/>
                  <a:pt x="1916430" y="1297312"/>
                  <a:pt x="1893570" y="1297312"/>
                </a:cubicBezTo>
                <a:cubicBezTo>
                  <a:pt x="1847850" y="1297312"/>
                  <a:pt x="1811655" y="1334460"/>
                  <a:pt x="1812607" y="1380180"/>
                </a:cubicBezTo>
                <a:cubicBezTo>
                  <a:pt x="1812607" y="1414470"/>
                  <a:pt x="1835468" y="1445902"/>
                  <a:pt x="1867853" y="1457332"/>
                </a:cubicBezTo>
                <a:cubicBezTo>
                  <a:pt x="1915478" y="1469715"/>
                  <a:pt x="1965007" y="1476382"/>
                  <a:pt x="2013585" y="1475430"/>
                </a:cubicBezTo>
                <a:cubicBezTo>
                  <a:pt x="2340293" y="1475430"/>
                  <a:pt x="2605088" y="1211587"/>
                  <a:pt x="2606040" y="884880"/>
                </a:cubicBezTo>
                <a:cubicBezTo>
                  <a:pt x="2606040" y="558172"/>
                  <a:pt x="2342198" y="293377"/>
                  <a:pt x="2015490" y="292425"/>
                </a:cubicBezTo>
                <a:cubicBezTo>
                  <a:pt x="1854518" y="292425"/>
                  <a:pt x="1700213" y="357195"/>
                  <a:pt x="1588770" y="473400"/>
                </a:cubicBezTo>
                <a:lnTo>
                  <a:pt x="993458" y="1135387"/>
                </a:lnTo>
                <a:cubicBezTo>
                  <a:pt x="854393" y="1273500"/>
                  <a:pt x="630555" y="1273500"/>
                  <a:pt x="492442" y="1134435"/>
                </a:cubicBezTo>
                <a:cubicBezTo>
                  <a:pt x="354330" y="995370"/>
                  <a:pt x="354330" y="771532"/>
                  <a:pt x="493395" y="633420"/>
                </a:cubicBezTo>
                <a:cubicBezTo>
                  <a:pt x="560070" y="566745"/>
                  <a:pt x="649605" y="529597"/>
                  <a:pt x="743903" y="530550"/>
                </a:cubicBezTo>
                <a:cubicBezTo>
                  <a:pt x="789622" y="530550"/>
                  <a:pt x="803910" y="539122"/>
                  <a:pt x="822960" y="539122"/>
                </a:cubicBezTo>
                <a:cubicBezTo>
                  <a:pt x="861060" y="538170"/>
                  <a:pt x="892493" y="506737"/>
                  <a:pt x="892493" y="467685"/>
                </a:cubicBezTo>
                <a:cubicBezTo>
                  <a:pt x="892493" y="434347"/>
                  <a:pt x="869633" y="404820"/>
                  <a:pt x="837247" y="396247"/>
                </a:cubicBezTo>
                <a:cubicBezTo>
                  <a:pt x="806768" y="390532"/>
                  <a:pt x="775335" y="387675"/>
                  <a:pt x="743903" y="387675"/>
                </a:cubicBezTo>
                <a:cubicBezTo>
                  <a:pt x="469583" y="387675"/>
                  <a:pt x="246698" y="610560"/>
                  <a:pt x="246698" y="884880"/>
                </a:cubicBezTo>
                <a:cubicBezTo>
                  <a:pt x="246698" y="1159200"/>
                  <a:pt x="469583" y="1382085"/>
                  <a:pt x="743903" y="1382085"/>
                </a:cubicBezTo>
                <a:cubicBezTo>
                  <a:pt x="884872" y="1382085"/>
                  <a:pt x="1019175" y="1322077"/>
                  <a:pt x="1113473" y="1217302"/>
                </a:cubicBezTo>
                <a:lnTo>
                  <a:pt x="1694498" y="601987"/>
                </a:lnTo>
                <a:cubicBezTo>
                  <a:pt x="1850707" y="424822"/>
                  <a:pt x="2121218" y="408630"/>
                  <a:pt x="2297430" y="564840"/>
                </a:cubicBezTo>
                <a:cubicBezTo>
                  <a:pt x="2474595" y="721050"/>
                  <a:pt x="2490788" y="991560"/>
                  <a:pt x="2334578" y="1167772"/>
                </a:cubicBezTo>
                <a:cubicBezTo>
                  <a:pt x="2251710" y="1259212"/>
                  <a:pt x="2134553" y="1311600"/>
                  <a:pt x="2012632" y="1311600"/>
                </a:cubicBezTo>
                <a:moveTo>
                  <a:pt x="2638425" y="259087"/>
                </a:moveTo>
                <a:cubicBezTo>
                  <a:pt x="2472690" y="92400"/>
                  <a:pt x="2247900" y="-945"/>
                  <a:pt x="2013585" y="7"/>
                </a:cubicBezTo>
                <a:cubicBezTo>
                  <a:pt x="1731645" y="960"/>
                  <a:pt x="1465898" y="135262"/>
                  <a:pt x="1299210" y="362910"/>
                </a:cubicBezTo>
                <a:cubicBezTo>
                  <a:pt x="1299210" y="362910"/>
                  <a:pt x="851535" y="922980"/>
                  <a:pt x="828675" y="950602"/>
                </a:cubicBezTo>
                <a:cubicBezTo>
                  <a:pt x="807720" y="977272"/>
                  <a:pt x="775335" y="993465"/>
                  <a:pt x="741997" y="993465"/>
                </a:cubicBezTo>
                <a:cubicBezTo>
                  <a:pt x="681038" y="993465"/>
                  <a:pt x="632460" y="943935"/>
                  <a:pt x="632460" y="883927"/>
                </a:cubicBezTo>
                <a:cubicBezTo>
                  <a:pt x="632460" y="822967"/>
                  <a:pt x="681990" y="774390"/>
                  <a:pt x="741997" y="774390"/>
                </a:cubicBezTo>
                <a:cubicBezTo>
                  <a:pt x="741997" y="774390"/>
                  <a:pt x="741997" y="774390"/>
                  <a:pt x="741997" y="774390"/>
                </a:cubicBezTo>
                <a:cubicBezTo>
                  <a:pt x="753428" y="774390"/>
                  <a:pt x="762000" y="775342"/>
                  <a:pt x="771525" y="775342"/>
                </a:cubicBezTo>
                <a:cubicBezTo>
                  <a:pt x="810578" y="774390"/>
                  <a:pt x="841058" y="742957"/>
                  <a:pt x="841058" y="703905"/>
                </a:cubicBezTo>
                <a:cubicBezTo>
                  <a:pt x="841058" y="674377"/>
                  <a:pt x="820103" y="629610"/>
                  <a:pt x="750570" y="629610"/>
                </a:cubicBezTo>
                <a:cubicBezTo>
                  <a:pt x="601028" y="629610"/>
                  <a:pt x="489585" y="743910"/>
                  <a:pt x="489585" y="882975"/>
                </a:cubicBezTo>
                <a:cubicBezTo>
                  <a:pt x="489585" y="1022040"/>
                  <a:pt x="602933" y="1135387"/>
                  <a:pt x="741997" y="1135387"/>
                </a:cubicBezTo>
                <a:cubicBezTo>
                  <a:pt x="812483" y="1135387"/>
                  <a:pt x="880110" y="1105860"/>
                  <a:pt x="927735" y="1053472"/>
                </a:cubicBezTo>
                <a:lnTo>
                  <a:pt x="1443990" y="441967"/>
                </a:lnTo>
                <a:cubicBezTo>
                  <a:pt x="1687830" y="127642"/>
                  <a:pt x="2140268" y="71445"/>
                  <a:pt x="2454593" y="315285"/>
                </a:cubicBezTo>
                <a:cubicBezTo>
                  <a:pt x="2768918" y="559125"/>
                  <a:pt x="2825115" y="1011562"/>
                  <a:pt x="2581275" y="1325887"/>
                </a:cubicBezTo>
                <a:cubicBezTo>
                  <a:pt x="2445068" y="1501147"/>
                  <a:pt x="2235518" y="1604017"/>
                  <a:pt x="2012632" y="1604017"/>
                </a:cubicBezTo>
                <a:cubicBezTo>
                  <a:pt x="1900238" y="1604017"/>
                  <a:pt x="1863090" y="1583062"/>
                  <a:pt x="1835468" y="1583062"/>
                </a:cubicBezTo>
                <a:cubicBezTo>
                  <a:pt x="1789748" y="1582110"/>
                  <a:pt x="1751648" y="1619257"/>
                  <a:pt x="1751648" y="1664977"/>
                </a:cubicBezTo>
                <a:cubicBezTo>
                  <a:pt x="1751648" y="1664977"/>
                  <a:pt x="1751648" y="1665930"/>
                  <a:pt x="1751648" y="1665930"/>
                </a:cubicBezTo>
                <a:cubicBezTo>
                  <a:pt x="1751648" y="1700220"/>
                  <a:pt x="1772603" y="1730700"/>
                  <a:pt x="1804988" y="1743082"/>
                </a:cubicBezTo>
                <a:cubicBezTo>
                  <a:pt x="1833563" y="1754512"/>
                  <a:pt x="1943100" y="1767847"/>
                  <a:pt x="2012632" y="1767847"/>
                </a:cubicBezTo>
                <a:cubicBezTo>
                  <a:pt x="2501265" y="1767847"/>
                  <a:pt x="2897505" y="1372560"/>
                  <a:pt x="2897505" y="883927"/>
                </a:cubicBezTo>
                <a:cubicBezTo>
                  <a:pt x="2897505" y="649612"/>
                  <a:pt x="2804160" y="424822"/>
                  <a:pt x="2638425" y="259087"/>
                </a:cubicBezTo>
              </a:path>
            </a:pathLst>
          </a:custGeom>
          <a:solidFill>
            <a:srgbClr val="01A9C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66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4D8AE4C3-5F72-CE49-6D12-3DF112CC862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934701" y="565907"/>
            <a:ext cx="5985669" cy="2402898"/>
          </a:xfrm>
          <a:prstGeom prst="rect">
            <a:avLst/>
          </a:prstGeom>
        </p:spPr>
        <p:txBody>
          <a:bodyPr vert="horz" lIns="24494" tIns="0" rIns="24494" bIns="0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408"/>
              </a:spcAft>
              <a:buClr>
                <a:srgbClr val="00A9CE"/>
              </a:buClr>
            </a:pPr>
            <a:endParaRPr lang="fr-FR" sz="900" dirty="0"/>
          </a:p>
          <a:p>
            <a:pPr lvl="1" algn="just">
              <a:spcAft>
                <a:spcPts val="408"/>
              </a:spcAft>
              <a:buClr>
                <a:srgbClr val="00A9CE"/>
              </a:buClr>
            </a:pPr>
            <a:endParaRPr lang="fr-FR" sz="900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FDC45F1C-EECF-B598-06F2-2E5C3FB6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73" y="316118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Sommaire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DD4950-39C7-51CE-4E7B-054118FB6DE1}"/>
              </a:ext>
            </a:extLst>
          </p:cNvPr>
          <p:cNvSpPr txBox="1"/>
          <p:nvPr/>
        </p:nvSpPr>
        <p:spPr>
          <a:xfrm>
            <a:off x="579373" y="1203598"/>
            <a:ext cx="4680520" cy="2242122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pPr marL="0" lvl="1" algn="just" defTabSz="801929"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</a:pPr>
            <a:r>
              <a:rPr lang="fr-FR" sz="1600" b="1" dirty="0">
                <a:solidFill>
                  <a:schemeClr val="tx2"/>
                </a:solidFill>
              </a:rPr>
              <a:t>• Présentation du projet</a:t>
            </a:r>
          </a:p>
          <a:p>
            <a:pPr marL="0" lvl="1" algn="just" defTabSz="801929"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</a:pPr>
            <a:r>
              <a:rPr lang="fr-FR" sz="1600" b="1" dirty="0">
                <a:solidFill>
                  <a:schemeClr val="tx2"/>
                </a:solidFill>
              </a:rPr>
              <a:t>• Le calendrier du projet</a:t>
            </a:r>
          </a:p>
          <a:p>
            <a:pPr marL="0" lvl="1" algn="just" defTabSz="801929"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</a:pPr>
            <a:r>
              <a:rPr lang="fr-FR" sz="1600" b="1" dirty="0">
                <a:solidFill>
                  <a:schemeClr val="tx2"/>
                </a:solidFill>
              </a:rPr>
              <a:t>• Les phases de travaux</a:t>
            </a:r>
          </a:p>
          <a:p>
            <a:pPr marL="0" lvl="1" algn="just" defTabSz="801929"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</a:pPr>
            <a:r>
              <a:rPr lang="fr-FR" sz="1600" b="1" dirty="0">
                <a:solidFill>
                  <a:schemeClr val="tx2"/>
                </a:solidFill>
              </a:rPr>
              <a:t>• La vie du quartier durant les travaux</a:t>
            </a:r>
          </a:p>
          <a:p>
            <a:pPr marL="0" lvl="1" algn="just" defTabSz="801929"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</a:pPr>
            <a:r>
              <a:rPr lang="fr-FR" sz="1600" b="1" dirty="0">
                <a:solidFill>
                  <a:schemeClr val="tx2"/>
                </a:solidFill>
              </a:rPr>
              <a:t>• La communication durant les travaux</a:t>
            </a:r>
          </a:p>
          <a:p>
            <a:pPr marL="0" lvl="1" algn="just" defTabSz="801929">
              <a:spcBef>
                <a:spcPts val="600"/>
              </a:spcBef>
              <a:spcAft>
                <a:spcPts val="408"/>
              </a:spcAft>
              <a:buClr>
                <a:srgbClr val="00A9CE"/>
              </a:buClr>
            </a:pPr>
            <a:r>
              <a:rPr lang="fr-FR" sz="1600" b="1" dirty="0">
                <a:solidFill>
                  <a:schemeClr val="tx2"/>
                </a:solidFill>
              </a:rPr>
              <a:t>• Questions/Réponses</a:t>
            </a:r>
          </a:p>
          <a:p>
            <a:endParaRPr lang="fr-FR" sz="12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4D07B6-1072-9F76-00A2-B2E038A6FA6D}"/>
              </a:ext>
            </a:extLst>
          </p:cNvPr>
          <p:cNvSpPr txBox="1"/>
          <p:nvPr/>
        </p:nvSpPr>
        <p:spPr>
          <a:xfrm>
            <a:off x="4581625" y="4870383"/>
            <a:ext cx="0" cy="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endParaRPr lang="fr-FR" sz="1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03A434B-406D-DCEE-4561-CB34651B6EAF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3/18</a:t>
            </a:r>
          </a:p>
        </p:txBody>
      </p:sp>
    </p:spTree>
    <p:extLst>
      <p:ext uri="{BB962C8B-B14F-4D97-AF65-F5344CB8AC3E}">
        <p14:creationId xmlns:p14="http://schemas.microsoft.com/office/powerpoint/2010/main" val="378226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4D8AE4C3-5F72-CE49-6D12-3DF112CC862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04838" y="814907"/>
            <a:ext cx="5957779" cy="2005844"/>
          </a:xfrm>
          <a:prstGeom prst="rect">
            <a:avLst/>
          </a:prstGeom>
        </p:spPr>
        <p:txBody>
          <a:bodyPr vert="horz" lIns="24494" tIns="0" rIns="24494" bIns="0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408"/>
              </a:spcAft>
              <a:buClr>
                <a:srgbClr val="00A9CE"/>
              </a:buClr>
            </a:pPr>
            <a:endParaRPr lang="fr-FR" sz="900" dirty="0"/>
          </a:p>
          <a:p>
            <a:pPr marL="0" lvl="1" indent="0" algn="just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400" b="1" dirty="0">
                <a:latin typeface="+mn-lt"/>
              </a:rPr>
              <a:t>Contexte du projet 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953" dirty="0">
                <a:solidFill>
                  <a:prstClr val="black"/>
                </a:solidFill>
              </a:rPr>
              <a:t>Les conduites de transport sont directement reliées aux réservoirs de l’usine du Mont Valérien et permettent d’alimenter en eau potable le Syndicat, soit </a:t>
            </a:r>
            <a:r>
              <a:rPr lang="fr-FR" sz="953" b="1" dirty="0">
                <a:solidFill>
                  <a:schemeClr val="accent1"/>
                </a:solidFill>
              </a:rPr>
              <a:t>plus de 600 000 usagers</a:t>
            </a:r>
            <a:r>
              <a:rPr lang="fr-FR" sz="953" dirty="0">
                <a:solidFill>
                  <a:schemeClr val="accent1"/>
                </a:solidFill>
              </a:rPr>
              <a:t>.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953" dirty="0">
                <a:solidFill>
                  <a:prstClr val="black"/>
                </a:solidFill>
              </a:rPr>
              <a:t>Ces </a:t>
            </a:r>
            <a:r>
              <a:rPr lang="fr-FR" sz="953" b="1" dirty="0">
                <a:solidFill>
                  <a:schemeClr val="accent1"/>
                </a:solidFill>
              </a:rPr>
              <a:t>réseaux ont été mis en service entre 1891 et 1951</a:t>
            </a:r>
            <a:r>
              <a:rPr lang="fr-FR" sz="953" dirty="0">
                <a:solidFill>
                  <a:prstClr val="black"/>
                </a:solidFill>
              </a:rPr>
              <a:t>. Ces conduites </a:t>
            </a:r>
            <a:r>
              <a:rPr lang="fr-FR" sz="953" b="1" dirty="0">
                <a:solidFill>
                  <a:schemeClr val="accent1"/>
                </a:solidFill>
              </a:rPr>
              <a:t>présentent des risques de casses</a:t>
            </a:r>
            <a:r>
              <a:rPr lang="fr-FR" sz="953" dirty="0">
                <a:solidFill>
                  <a:prstClr val="black"/>
                </a:solidFill>
              </a:rPr>
              <a:t> accrues en raison de leur âge. 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953" dirty="0">
                <a:solidFill>
                  <a:prstClr val="black"/>
                </a:solidFill>
              </a:rPr>
              <a:t>Ces conduites ont déjà connu un certain nombre de casses, dont la plus récente en mars 2022. 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953" b="1" dirty="0">
                <a:solidFill>
                  <a:schemeClr val="accent1"/>
                </a:solidFill>
              </a:rPr>
              <a:t>Sénéo</a:t>
            </a:r>
            <a:r>
              <a:rPr lang="fr-FR" sz="953" dirty="0">
                <a:solidFill>
                  <a:prstClr val="black"/>
                </a:solidFill>
              </a:rPr>
              <a:t> et le </a:t>
            </a:r>
            <a:r>
              <a:rPr lang="fr-FR" sz="953" b="1" dirty="0">
                <a:solidFill>
                  <a:schemeClr val="accent1"/>
                </a:solidFill>
              </a:rPr>
              <a:t>SEDIF</a:t>
            </a:r>
            <a:r>
              <a:rPr lang="fr-FR" sz="953" dirty="0">
                <a:solidFill>
                  <a:prstClr val="black"/>
                </a:solidFill>
              </a:rPr>
              <a:t>, syndicat des eaux voisins, profitent de ces travaux pour</a:t>
            </a:r>
            <a:br>
              <a:rPr lang="fr-FR" sz="953" dirty="0">
                <a:solidFill>
                  <a:prstClr val="black"/>
                </a:solidFill>
              </a:rPr>
            </a:br>
            <a:r>
              <a:rPr lang="fr-FR" sz="953" b="1" dirty="0">
                <a:solidFill>
                  <a:schemeClr val="accent1"/>
                </a:solidFill>
              </a:rPr>
              <a:t>renforcer leurs capacités de secours mutuels.</a:t>
            </a:r>
          </a:p>
          <a:p>
            <a:pPr lvl="1" algn="just">
              <a:spcAft>
                <a:spcPts val="408"/>
              </a:spcAft>
              <a:buClr>
                <a:srgbClr val="00A9CE"/>
              </a:buClr>
            </a:pPr>
            <a:endParaRPr lang="fr-FR" sz="900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FDC45F1C-EECF-B598-06F2-2E5C3FB6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38" y="361589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Présentation du projet</a:t>
            </a:r>
          </a:p>
        </p:txBody>
      </p:sp>
      <p:pic>
        <p:nvPicPr>
          <p:cNvPr id="2" name="Image 1" descr="Une image contenant sol, plein air, ciel, nature&#10;&#10;Description générée automatiquement">
            <a:extLst>
              <a:ext uri="{FF2B5EF4-FFF2-40B4-BE49-F238E27FC236}">
                <a16:creationId xmlns:a16="http://schemas.microsoft.com/office/drawing/2014/main" id="{0DAE52FE-3563-D10E-4806-A6886ECB5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882142"/>
            <a:ext cx="3888432" cy="17495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 de texte 1">
            <a:extLst>
              <a:ext uri="{FF2B5EF4-FFF2-40B4-BE49-F238E27FC236}">
                <a16:creationId xmlns:a16="http://schemas.microsoft.com/office/drawing/2014/main" id="{709B2521-F5E4-AC2C-722A-92AF0432BF86}"/>
              </a:ext>
            </a:extLst>
          </p:cNvPr>
          <p:cNvSpPr txBox="1"/>
          <p:nvPr/>
        </p:nvSpPr>
        <p:spPr>
          <a:xfrm>
            <a:off x="6588224" y="4227934"/>
            <a:ext cx="2232248" cy="323165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7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Casse de la conduite de distribution de diamètre</a:t>
            </a:r>
            <a:br>
              <a:rPr lang="fr-FR" sz="7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7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350mm en mars 2022 </a:t>
            </a:r>
            <a:br>
              <a:rPr lang="fr-FR" sz="700" i="1" kern="100" dirty="0">
                <a:solidFill>
                  <a:srgbClr val="0E284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7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Route des Fusillés de la Résistance (D5) – Suresnes (92)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B12669-CE80-7251-DF6E-03FB55DF30C2}"/>
              </a:ext>
            </a:extLst>
          </p:cNvPr>
          <p:cNvSpPr txBox="1"/>
          <p:nvPr/>
        </p:nvSpPr>
        <p:spPr>
          <a:xfrm>
            <a:off x="4562375" y="4865571"/>
            <a:ext cx="0" cy="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endParaRPr lang="fr-FR" sz="1200" dirty="0"/>
          </a:p>
        </p:txBody>
      </p:sp>
      <p:pic>
        <p:nvPicPr>
          <p:cNvPr id="7" name="Fusillé de la résistance route">
            <a:hlinkClick r:id="" action="ppaction://media"/>
            <a:extLst>
              <a:ext uri="{FF2B5EF4-FFF2-40B4-BE49-F238E27FC236}">
                <a16:creationId xmlns:a16="http://schemas.microsoft.com/office/drawing/2014/main" id="{33FC3D66-2F9C-EC1D-F771-209F430CA9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232" y="267494"/>
            <a:ext cx="2160240" cy="38121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A5C816-32FF-C7E7-3A2D-32C574DE2D87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4/18</a:t>
            </a:r>
          </a:p>
        </p:txBody>
      </p:sp>
    </p:spTree>
    <p:extLst>
      <p:ext uri="{BB962C8B-B14F-4D97-AF65-F5344CB8AC3E}">
        <p14:creationId xmlns:p14="http://schemas.microsoft.com/office/powerpoint/2010/main" val="41698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capture d’écran, nuit, obscurité, léger&#10;&#10;Description générée automatiquement">
            <a:extLst>
              <a:ext uri="{FF2B5EF4-FFF2-40B4-BE49-F238E27FC236}">
                <a16:creationId xmlns:a16="http://schemas.microsoft.com/office/drawing/2014/main" id="{7D6A7533-BD2A-6A0C-0E8B-DAF9BC723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03" t="12482" b="18230"/>
          <a:stretch/>
        </p:blipFill>
        <p:spPr>
          <a:xfrm>
            <a:off x="9361" y="2859782"/>
            <a:ext cx="9072532" cy="1998661"/>
          </a:xfrm>
          <a:prstGeom prst="rect">
            <a:avLst/>
          </a:prstGeom>
        </p:spPr>
      </p:pic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4D8AE4C3-5F72-CE49-6D12-3DF112CC862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67544" y="915566"/>
            <a:ext cx="6902694" cy="2081515"/>
          </a:xfrm>
          <a:prstGeom prst="rect">
            <a:avLst/>
          </a:prstGeom>
        </p:spPr>
        <p:txBody>
          <a:bodyPr vert="horz" lIns="24494" tIns="0" rIns="24494" bIns="0" numCol="1" rtlCol="0">
            <a:noAutofit/>
          </a:bodyPr>
          <a:lstStyle>
            <a:lvl1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52000" indent="-252000" algn="l" defTabSz="801929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n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indent="0" algn="l" defTabSz="801929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16000" algn="l" defTabSz="801929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108000" algn="l" defTabSz="801929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anose="020B0604020202020204" pitchFamily="34" charset="0"/>
              <a:buChar char="›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304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269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233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197" indent="-200482" algn="l" defTabSz="801929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Aft>
                <a:spcPts val="408"/>
              </a:spcAft>
              <a:buClr>
                <a:srgbClr val="00A9CE"/>
              </a:buClr>
              <a:buNone/>
            </a:pPr>
            <a:r>
              <a:rPr lang="fr-FR" sz="1400" b="1" dirty="0">
                <a:latin typeface="+mn-lt"/>
              </a:rPr>
              <a:t>Nature des travaux 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100" b="1" dirty="0">
                <a:solidFill>
                  <a:schemeClr val="accent1"/>
                </a:solidFill>
              </a:rPr>
              <a:t>Renouvellement de 2,5 km de conduites </a:t>
            </a:r>
            <a:r>
              <a:rPr lang="fr-FR" sz="1100" dirty="0">
                <a:solidFill>
                  <a:prstClr val="black"/>
                </a:solidFill>
              </a:rPr>
              <a:t>de distribution et de transport 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100" b="1" dirty="0">
                <a:solidFill>
                  <a:schemeClr val="accent1"/>
                </a:solidFill>
              </a:rPr>
              <a:t>Renforcement des sécurités hydrauliques </a:t>
            </a:r>
            <a:r>
              <a:rPr lang="fr-FR" sz="1100" dirty="0">
                <a:solidFill>
                  <a:prstClr val="black"/>
                </a:solidFill>
              </a:rPr>
              <a:t>entre les réservoirs</a:t>
            </a: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r>
              <a:rPr lang="fr-FR" sz="1100" b="1" dirty="0">
                <a:solidFill>
                  <a:schemeClr val="accent1"/>
                </a:solidFill>
              </a:rPr>
              <a:t>Renforcement des capacités d’échanges </a:t>
            </a:r>
            <a:r>
              <a:rPr lang="fr-FR" sz="1100" dirty="0">
                <a:solidFill>
                  <a:prstClr val="black"/>
                </a:solidFill>
              </a:rPr>
              <a:t>avec le SEDIF : </a:t>
            </a:r>
          </a:p>
          <a:p>
            <a:pPr lvl="4">
              <a:spcAft>
                <a:spcPts val="408"/>
              </a:spcAft>
              <a:buClr>
                <a:srgbClr val="00A9CE"/>
              </a:buClr>
            </a:pPr>
            <a:r>
              <a:rPr lang="fr-FR" sz="1100" dirty="0">
                <a:solidFill>
                  <a:prstClr val="black"/>
                </a:solidFill>
              </a:rPr>
              <a:t>Renforcement d’une interconnexion existante avec le SEDIF</a:t>
            </a:r>
          </a:p>
          <a:p>
            <a:pPr lvl="4">
              <a:spcAft>
                <a:spcPts val="408"/>
              </a:spcAft>
              <a:buClr>
                <a:srgbClr val="00A9CE"/>
              </a:buClr>
            </a:pPr>
            <a:r>
              <a:rPr lang="fr-FR" sz="1100" dirty="0">
                <a:solidFill>
                  <a:prstClr val="black"/>
                </a:solidFill>
              </a:rPr>
              <a:t>Création nouvelle interconnexion avec le SEDIF</a:t>
            </a:r>
          </a:p>
          <a:p>
            <a:pPr marL="468000" lvl="3" indent="-216000" defTabSz="801929"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</a:pPr>
            <a:r>
              <a:rPr lang="fr-FR" sz="1100" dirty="0">
                <a:solidFill>
                  <a:prstClr val="black"/>
                </a:solidFill>
              </a:rPr>
              <a:t>Plus de </a:t>
            </a:r>
            <a:r>
              <a:rPr lang="fr-FR" sz="1100" b="1" dirty="0">
                <a:solidFill>
                  <a:schemeClr val="accent1"/>
                </a:solidFill>
              </a:rPr>
              <a:t>14 millions d’euros </a:t>
            </a:r>
            <a:r>
              <a:rPr lang="fr-FR" sz="1100" dirty="0">
                <a:solidFill>
                  <a:prstClr val="black"/>
                </a:solidFill>
              </a:rPr>
              <a:t>investis </a:t>
            </a:r>
          </a:p>
          <a:p>
            <a:pPr marL="468000" lvl="3" indent="-216000" defTabSz="801929">
              <a:spcBef>
                <a:spcPts val="300"/>
              </a:spcBef>
              <a:spcAft>
                <a:spcPts val="408"/>
              </a:spcAft>
              <a:buClr>
                <a:srgbClr val="00A9CE"/>
              </a:buClr>
              <a:buSzPct val="80000"/>
              <a:buFont typeface="Wingdings" panose="05000000000000000000" pitchFamily="2" charset="2"/>
              <a:buChar char="l"/>
            </a:pPr>
            <a:r>
              <a:rPr lang="fr-FR" sz="1100" b="1" dirty="0">
                <a:solidFill>
                  <a:schemeClr val="accent1"/>
                </a:solidFill>
              </a:rPr>
              <a:t>30 mois de travaux </a:t>
            </a:r>
            <a:r>
              <a:rPr lang="fr-FR" sz="1100" dirty="0">
                <a:solidFill>
                  <a:prstClr val="black"/>
                </a:solidFill>
              </a:rPr>
              <a:t>de septembre 2024 au premier trimestre 2027</a:t>
            </a:r>
          </a:p>
          <a:p>
            <a:pPr lvl="4">
              <a:spcAft>
                <a:spcPts val="408"/>
              </a:spcAft>
              <a:buClr>
                <a:srgbClr val="00A9CE"/>
              </a:buClr>
            </a:pPr>
            <a:endParaRPr lang="fr-FR" sz="1100" dirty="0">
              <a:solidFill>
                <a:prstClr val="black"/>
              </a:solidFill>
            </a:endParaRPr>
          </a:p>
          <a:p>
            <a:pPr marL="252000" lvl="3" indent="0">
              <a:spcAft>
                <a:spcPts val="408"/>
              </a:spcAft>
              <a:buClr>
                <a:srgbClr val="00A9CE"/>
              </a:buClr>
              <a:buNone/>
            </a:pPr>
            <a:endParaRPr lang="fr-FR" sz="1100" dirty="0">
              <a:solidFill>
                <a:prstClr val="black"/>
              </a:solidFill>
            </a:endParaRPr>
          </a:p>
          <a:p>
            <a:pPr lvl="3">
              <a:spcAft>
                <a:spcPts val="408"/>
              </a:spcAft>
              <a:buClr>
                <a:srgbClr val="00A9CE"/>
              </a:buClr>
            </a:pPr>
            <a:endParaRPr lang="fr-FR" sz="1100" dirty="0">
              <a:solidFill>
                <a:prstClr val="black"/>
              </a:solidFill>
            </a:endParaRPr>
          </a:p>
          <a:p>
            <a:pPr lvl="1" algn="just">
              <a:spcAft>
                <a:spcPts val="408"/>
              </a:spcAft>
              <a:buClr>
                <a:srgbClr val="00A9CE"/>
              </a:buClr>
            </a:pPr>
            <a:endParaRPr lang="fr-FR" sz="1089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FDC45F1C-EECF-B598-06F2-2E5C3FB6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09408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Présentation du projet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D9C3193-B8BE-CEB1-54F7-D4802EC2CD07}"/>
              </a:ext>
            </a:extLst>
          </p:cNvPr>
          <p:cNvGrpSpPr/>
          <p:nvPr/>
        </p:nvGrpSpPr>
        <p:grpSpPr>
          <a:xfrm>
            <a:off x="6703583" y="2317381"/>
            <a:ext cx="4143773" cy="380822"/>
            <a:chOff x="6692923" y="1746971"/>
            <a:chExt cx="4143773" cy="380822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57E912D-25FE-5D2C-2C33-16C4CDCC270F}"/>
                </a:ext>
              </a:extLst>
            </p:cNvPr>
            <p:cNvSpPr txBox="1"/>
            <p:nvPr/>
          </p:nvSpPr>
          <p:spPr>
            <a:xfrm>
              <a:off x="7164288" y="1746971"/>
              <a:ext cx="3672408" cy="380822"/>
            </a:xfrm>
            <a:prstGeom prst="rect">
              <a:avLst/>
            </a:prstGeom>
            <a:noFill/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953" dirty="0">
                  <a:solidFill>
                    <a:prstClr val="black"/>
                  </a:solidFill>
                </a:rPr>
                <a:t>Canalisations renouvelées</a:t>
              </a:r>
            </a:p>
          </p:txBody>
        </p:sp>
        <p:sp>
          <p:nvSpPr>
            <p:cNvPr id="14" name="Signe Moins 13">
              <a:extLst>
                <a:ext uri="{FF2B5EF4-FFF2-40B4-BE49-F238E27FC236}">
                  <a16:creationId xmlns:a16="http://schemas.microsoft.com/office/drawing/2014/main" id="{45233CB7-67B8-71E7-2C10-0E017294B168}"/>
                </a:ext>
              </a:extLst>
            </p:cNvPr>
            <p:cNvSpPr/>
            <p:nvPr/>
          </p:nvSpPr>
          <p:spPr>
            <a:xfrm>
              <a:off x="6692923" y="1758137"/>
              <a:ext cx="504056" cy="223017"/>
            </a:xfrm>
            <a:prstGeom prst="mathMinus">
              <a:avLst/>
            </a:prstGeom>
            <a:solidFill>
              <a:srgbClr val="003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Signe Moins 14">
              <a:extLst>
                <a:ext uri="{FF2B5EF4-FFF2-40B4-BE49-F238E27FC236}">
                  <a16:creationId xmlns:a16="http://schemas.microsoft.com/office/drawing/2014/main" id="{D5BDCD0C-AC2A-9168-1F29-158B6DE3463C}"/>
                </a:ext>
              </a:extLst>
            </p:cNvPr>
            <p:cNvSpPr/>
            <p:nvPr/>
          </p:nvSpPr>
          <p:spPr>
            <a:xfrm>
              <a:off x="6692923" y="1891585"/>
              <a:ext cx="504056" cy="231019"/>
            </a:xfrm>
            <a:prstGeom prst="mathMinus">
              <a:avLst/>
            </a:prstGeom>
            <a:solidFill>
              <a:srgbClr val="BF00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16162480-D182-2554-8EED-65DAD72481F4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5/18</a:t>
            </a:r>
          </a:p>
        </p:txBody>
      </p:sp>
    </p:spTree>
    <p:extLst>
      <p:ext uri="{BB962C8B-B14F-4D97-AF65-F5344CB8AC3E}">
        <p14:creationId xmlns:p14="http://schemas.microsoft.com/office/powerpoint/2010/main" val="394844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1">
            <a:extLst>
              <a:ext uri="{FF2B5EF4-FFF2-40B4-BE49-F238E27FC236}">
                <a16:creationId xmlns:a16="http://schemas.microsoft.com/office/drawing/2014/main" id="{07BEAFB6-F45C-50A4-368D-7ED180FA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38" y="361589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Calendrier du projet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B53537-9E84-82B6-0754-FBE6807D667F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6/18</a:t>
            </a:r>
          </a:p>
        </p:txBody>
      </p:sp>
      <p:pic>
        <p:nvPicPr>
          <p:cNvPr id="3" name="Image 2" descr="Une image contenant texte, capture d’écran, Police, cercle&#10;&#10;Description générée automatiquement">
            <a:extLst>
              <a:ext uri="{FF2B5EF4-FFF2-40B4-BE49-F238E27FC236}">
                <a16:creationId xmlns:a16="http://schemas.microsoft.com/office/drawing/2014/main" id="{5A15C223-9B92-6C93-FCBE-8513A7554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598"/>
            <a:ext cx="9144000" cy="32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ZoneTexte 77">
            <a:extLst>
              <a:ext uri="{FF2B5EF4-FFF2-40B4-BE49-F238E27FC236}">
                <a16:creationId xmlns:a16="http://schemas.microsoft.com/office/drawing/2014/main" id="{9E9098E7-B85A-5E94-1DF2-5261524695BC}"/>
              </a:ext>
            </a:extLst>
          </p:cNvPr>
          <p:cNvSpPr txBox="1"/>
          <p:nvPr/>
        </p:nvSpPr>
        <p:spPr>
          <a:xfrm>
            <a:off x="148938" y="1288797"/>
            <a:ext cx="3163235" cy="2981075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 anchor="ctr">
            <a:normAutofit/>
          </a:bodyPr>
          <a:lstStyle/>
          <a:p>
            <a:r>
              <a:rPr lang="fr-FR" sz="1000" b="1" dirty="0">
                <a:solidFill>
                  <a:schemeClr val="accent2"/>
                </a:solidFill>
              </a:rPr>
              <a:t>Phase 1</a:t>
            </a:r>
            <a:r>
              <a:rPr lang="fr-FR" sz="1000" dirty="0"/>
              <a:t> : rue des Plaideurs, entre la route des Fusillés et la rue Romain Rolland</a:t>
            </a:r>
          </a:p>
          <a:p>
            <a:endParaRPr lang="fr-FR" sz="1000" dirty="0"/>
          </a:p>
          <a:p>
            <a:endParaRPr lang="fr-FR" sz="1000" dirty="0"/>
          </a:p>
          <a:p>
            <a:r>
              <a:rPr lang="fr-FR" sz="1000" b="1" dirty="0">
                <a:solidFill>
                  <a:schemeClr val="accent1"/>
                </a:solidFill>
              </a:rPr>
              <a:t>Phase 2.1 </a:t>
            </a:r>
            <a:r>
              <a:rPr lang="fr-FR" sz="1000" dirty="0"/>
              <a:t>: route des Fusillés entre la rue Paul Vaillant Couturier et la rue des Cottages</a:t>
            </a:r>
          </a:p>
          <a:p>
            <a:endParaRPr lang="fr-FR" sz="1000" dirty="0"/>
          </a:p>
          <a:p>
            <a:endParaRPr lang="fr-FR" sz="1000" dirty="0"/>
          </a:p>
          <a:p>
            <a:r>
              <a:rPr lang="fr-FR" sz="1000" b="1" dirty="0">
                <a:solidFill>
                  <a:schemeClr val="tx2"/>
                </a:solidFill>
              </a:rPr>
              <a:t>Phase 2.2 </a:t>
            </a:r>
            <a:r>
              <a:rPr lang="fr-FR" sz="1000" dirty="0"/>
              <a:t>: route des Fusillés entre la rue des Cottages et le carrefour rue de Suresnes</a:t>
            </a:r>
          </a:p>
          <a:p>
            <a:endParaRPr lang="fr-FR" sz="1000" dirty="0"/>
          </a:p>
          <a:p>
            <a:endParaRPr lang="fr-FR" sz="1000" dirty="0"/>
          </a:p>
          <a:p>
            <a:pPr lvl="0"/>
            <a:r>
              <a:rPr lang="fr-FR" sz="1000" b="1" dirty="0">
                <a:solidFill>
                  <a:srgbClr val="FF0000"/>
                </a:solidFill>
              </a:rPr>
              <a:t>Phases 3 et 4 </a:t>
            </a:r>
            <a:r>
              <a:rPr lang="fr-FR" sz="1000" dirty="0"/>
              <a:t>: </a:t>
            </a:r>
            <a:r>
              <a:rPr lang="fr-FR" sz="1050" dirty="0"/>
              <a:t>carrefour Liberté-Plaideurs</a:t>
            </a:r>
          </a:p>
          <a:p>
            <a:endParaRPr lang="fr-FR" sz="1000" dirty="0"/>
          </a:p>
          <a:p>
            <a:endParaRPr lang="fr-FR" sz="1000" dirty="0"/>
          </a:p>
          <a:p>
            <a:r>
              <a:rPr lang="fr-FR" sz="1000" b="1" dirty="0">
                <a:solidFill>
                  <a:srgbClr val="002060"/>
                </a:solidFill>
              </a:rPr>
              <a:t>Phase 5</a:t>
            </a:r>
            <a:r>
              <a:rPr lang="fr-FR" sz="1000" dirty="0">
                <a:solidFill>
                  <a:srgbClr val="002060"/>
                </a:solidFill>
              </a:rPr>
              <a:t> </a:t>
            </a:r>
            <a:r>
              <a:rPr lang="fr-FR" sz="1000" dirty="0"/>
              <a:t>: route des Fusillés de la Résistance entre le carrefour Liberté-Plaideurs et le rond-point des Bergères </a:t>
            </a:r>
          </a:p>
          <a:p>
            <a:endParaRPr lang="fr-FR" sz="900" dirty="0"/>
          </a:p>
        </p:txBody>
      </p:sp>
      <p:sp>
        <p:nvSpPr>
          <p:cNvPr id="92" name="Titre 11">
            <a:extLst>
              <a:ext uri="{FF2B5EF4-FFF2-40B4-BE49-F238E27FC236}">
                <a16:creationId xmlns:a16="http://schemas.microsoft.com/office/drawing/2014/main" id="{0442984E-321B-EE27-07F8-B090D8C0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48" y="329156"/>
            <a:ext cx="8004503" cy="293927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Les phases de travaux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CE5B5635-D0A9-4694-64A2-0E6F4DC63CF6}"/>
              </a:ext>
            </a:extLst>
          </p:cNvPr>
          <p:cNvGrpSpPr/>
          <p:nvPr/>
        </p:nvGrpSpPr>
        <p:grpSpPr>
          <a:xfrm>
            <a:off x="3373327" y="902081"/>
            <a:ext cx="5621735" cy="3367791"/>
            <a:chOff x="3373327" y="902081"/>
            <a:chExt cx="5621735" cy="336779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FA6F6C0-ACC8-F484-0D95-F90FF2296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3327" y="902081"/>
              <a:ext cx="5621735" cy="3367791"/>
            </a:xfrm>
            <a:prstGeom prst="rect">
              <a:avLst/>
            </a:prstGeom>
          </p:spPr>
        </p:pic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C14A282-887B-08C4-E5BA-1D7B7CAE908A}"/>
                </a:ext>
              </a:extLst>
            </p:cNvPr>
            <p:cNvSpPr/>
            <p:nvPr/>
          </p:nvSpPr>
          <p:spPr>
            <a:xfrm>
              <a:off x="4766387" y="3103454"/>
              <a:ext cx="755937" cy="209249"/>
            </a:xfrm>
            <a:custGeom>
              <a:avLst/>
              <a:gdLst>
                <a:gd name="connsiteX0" fmla="*/ 111919 w 971550"/>
                <a:gd name="connsiteY0" fmla="*/ 0 h 264319"/>
                <a:gd name="connsiteX1" fmla="*/ 0 w 971550"/>
                <a:gd name="connsiteY1" fmla="*/ 61913 h 264319"/>
                <a:gd name="connsiteX2" fmla="*/ 228600 w 971550"/>
                <a:gd name="connsiteY2" fmla="*/ 166688 h 264319"/>
                <a:gd name="connsiteX3" fmla="*/ 507206 w 971550"/>
                <a:gd name="connsiteY3" fmla="*/ 264319 h 264319"/>
                <a:gd name="connsiteX4" fmla="*/ 869156 w 971550"/>
                <a:gd name="connsiteY4" fmla="*/ 209550 h 264319"/>
                <a:gd name="connsiteX5" fmla="*/ 971550 w 971550"/>
                <a:gd name="connsiteY5" fmla="*/ 159544 h 264319"/>
                <a:gd name="connsiteX6" fmla="*/ 969169 w 971550"/>
                <a:gd name="connsiteY6" fmla="*/ 123825 h 264319"/>
                <a:gd name="connsiteX7" fmla="*/ 935831 w 971550"/>
                <a:gd name="connsiteY7" fmla="*/ 114300 h 264319"/>
                <a:gd name="connsiteX8" fmla="*/ 535781 w 971550"/>
                <a:gd name="connsiteY8" fmla="*/ 200025 h 264319"/>
                <a:gd name="connsiteX9" fmla="*/ 111919 w 971550"/>
                <a:gd name="connsiteY9" fmla="*/ 0 h 264319"/>
                <a:gd name="connsiteX0" fmla="*/ 111919 w 969169"/>
                <a:gd name="connsiteY0" fmla="*/ 0 h 264319"/>
                <a:gd name="connsiteX1" fmla="*/ 0 w 969169"/>
                <a:gd name="connsiteY1" fmla="*/ 61913 h 264319"/>
                <a:gd name="connsiteX2" fmla="*/ 228600 w 969169"/>
                <a:gd name="connsiteY2" fmla="*/ 166688 h 264319"/>
                <a:gd name="connsiteX3" fmla="*/ 507206 w 969169"/>
                <a:gd name="connsiteY3" fmla="*/ 264319 h 264319"/>
                <a:gd name="connsiteX4" fmla="*/ 869156 w 969169"/>
                <a:gd name="connsiteY4" fmla="*/ 209550 h 264319"/>
                <a:gd name="connsiteX5" fmla="*/ 952500 w 969169"/>
                <a:gd name="connsiteY5" fmla="*/ 157163 h 264319"/>
                <a:gd name="connsiteX6" fmla="*/ 969169 w 969169"/>
                <a:gd name="connsiteY6" fmla="*/ 123825 h 264319"/>
                <a:gd name="connsiteX7" fmla="*/ 935831 w 969169"/>
                <a:gd name="connsiteY7" fmla="*/ 114300 h 264319"/>
                <a:gd name="connsiteX8" fmla="*/ 535781 w 969169"/>
                <a:gd name="connsiteY8" fmla="*/ 200025 h 264319"/>
                <a:gd name="connsiteX9" fmla="*/ 111919 w 969169"/>
                <a:gd name="connsiteY9" fmla="*/ 0 h 264319"/>
                <a:gd name="connsiteX0" fmla="*/ 111919 w 954882"/>
                <a:gd name="connsiteY0" fmla="*/ 0 h 264319"/>
                <a:gd name="connsiteX1" fmla="*/ 0 w 954882"/>
                <a:gd name="connsiteY1" fmla="*/ 61913 h 264319"/>
                <a:gd name="connsiteX2" fmla="*/ 228600 w 954882"/>
                <a:gd name="connsiteY2" fmla="*/ 166688 h 264319"/>
                <a:gd name="connsiteX3" fmla="*/ 507206 w 954882"/>
                <a:gd name="connsiteY3" fmla="*/ 264319 h 264319"/>
                <a:gd name="connsiteX4" fmla="*/ 869156 w 954882"/>
                <a:gd name="connsiteY4" fmla="*/ 209550 h 264319"/>
                <a:gd name="connsiteX5" fmla="*/ 952500 w 954882"/>
                <a:gd name="connsiteY5" fmla="*/ 157163 h 264319"/>
                <a:gd name="connsiteX6" fmla="*/ 954882 w 954882"/>
                <a:gd name="connsiteY6" fmla="*/ 128588 h 264319"/>
                <a:gd name="connsiteX7" fmla="*/ 935831 w 954882"/>
                <a:gd name="connsiteY7" fmla="*/ 114300 h 264319"/>
                <a:gd name="connsiteX8" fmla="*/ 535781 w 954882"/>
                <a:gd name="connsiteY8" fmla="*/ 200025 h 264319"/>
                <a:gd name="connsiteX9" fmla="*/ 111919 w 954882"/>
                <a:gd name="connsiteY9" fmla="*/ 0 h 264319"/>
                <a:gd name="connsiteX0" fmla="*/ 111919 w 954882"/>
                <a:gd name="connsiteY0" fmla="*/ 0 h 264319"/>
                <a:gd name="connsiteX1" fmla="*/ 0 w 954882"/>
                <a:gd name="connsiteY1" fmla="*/ 61913 h 264319"/>
                <a:gd name="connsiteX2" fmla="*/ 228600 w 954882"/>
                <a:gd name="connsiteY2" fmla="*/ 166688 h 264319"/>
                <a:gd name="connsiteX3" fmla="*/ 507206 w 954882"/>
                <a:gd name="connsiteY3" fmla="*/ 264319 h 264319"/>
                <a:gd name="connsiteX4" fmla="*/ 869156 w 954882"/>
                <a:gd name="connsiteY4" fmla="*/ 209550 h 264319"/>
                <a:gd name="connsiteX5" fmla="*/ 952500 w 954882"/>
                <a:gd name="connsiteY5" fmla="*/ 157163 h 264319"/>
                <a:gd name="connsiteX6" fmla="*/ 954882 w 954882"/>
                <a:gd name="connsiteY6" fmla="*/ 128588 h 264319"/>
                <a:gd name="connsiteX7" fmla="*/ 912019 w 954882"/>
                <a:gd name="connsiteY7" fmla="*/ 138113 h 264319"/>
                <a:gd name="connsiteX8" fmla="*/ 535781 w 954882"/>
                <a:gd name="connsiteY8" fmla="*/ 200025 h 264319"/>
                <a:gd name="connsiteX9" fmla="*/ 111919 w 954882"/>
                <a:gd name="connsiteY9" fmla="*/ 0 h 26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4882" h="264319">
                  <a:moveTo>
                    <a:pt x="111919" y="0"/>
                  </a:moveTo>
                  <a:lnTo>
                    <a:pt x="0" y="61913"/>
                  </a:lnTo>
                  <a:lnTo>
                    <a:pt x="228600" y="166688"/>
                  </a:lnTo>
                  <a:lnTo>
                    <a:pt x="507206" y="264319"/>
                  </a:lnTo>
                  <a:lnTo>
                    <a:pt x="869156" y="209550"/>
                  </a:lnTo>
                  <a:lnTo>
                    <a:pt x="952500" y="157163"/>
                  </a:lnTo>
                  <a:lnTo>
                    <a:pt x="954882" y="128588"/>
                  </a:lnTo>
                  <a:lnTo>
                    <a:pt x="912019" y="138113"/>
                  </a:lnTo>
                  <a:lnTo>
                    <a:pt x="535781" y="200025"/>
                  </a:lnTo>
                  <a:lnTo>
                    <a:pt x="111919" y="0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107DF2B-F9CA-4E3F-98EC-13BCCFDDFDA9}"/>
                </a:ext>
              </a:extLst>
            </p:cNvPr>
            <p:cNvSpPr/>
            <p:nvPr/>
          </p:nvSpPr>
          <p:spPr>
            <a:xfrm>
              <a:off x="4871954" y="3555885"/>
              <a:ext cx="320472" cy="331783"/>
            </a:xfrm>
            <a:custGeom>
              <a:avLst/>
              <a:gdLst>
                <a:gd name="connsiteX0" fmla="*/ 0 w 414338"/>
                <a:gd name="connsiteY0" fmla="*/ 333375 h 447675"/>
                <a:gd name="connsiteX1" fmla="*/ 357188 w 414338"/>
                <a:gd name="connsiteY1" fmla="*/ 0 h 447675"/>
                <a:gd name="connsiteX2" fmla="*/ 414338 w 414338"/>
                <a:gd name="connsiteY2" fmla="*/ 104775 h 447675"/>
                <a:gd name="connsiteX3" fmla="*/ 76200 w 414338"/>
                <a:gd name="connsiteY3" fmla="*/ 447675 h 447675"/>
                <a:gd name="connsiteX4" fmla="*/ 0 w 414338"/>
                <a:gd name="connsiteY4" fmla="*/ 333375 h 447675"/>
                <a:gd name="connsiteX0" fmla="*/ 0 w 404813"/>
                <a:gd name="connsiteY0" fmla="*/ 333375 h 447675"/>
                <a:gd name="connsiteX1" fmla="*/ 357188 w 404813"/>
                <a:gd name="connsiteY1" fmla="*/ 0 h 447675"/>
                <a:gd name="connsiteX2" fmla="*/ 404813 w 404813"/>
                <a:gd name="connsiteY2" fmla="*/ 80962 h 447675"/>
                <a:gd name="connsiteX3" fmla="*/ 76200 w 404813"/>
                <a:gd name="connsiteY3" fmla="*/ 447675 h 447675"/>
                <a:gd name="connsiteX4" fmla="*/ 0 w 404813"/>
                <a:gd name="connsiteY4" fmla="*/ 333375 h 447675"/>
                <a:gd name="connsiteX0" fmla="*/ 0 w 404813"/>
                <a:gd name="connsiteY0" fmla="*/ 333375 h 419100"/>
                <a:gd name="connsiteX1" fmla="*/ 357188 w 404813"/>
                <a:gd name="connsiteY1" fmla="*/ 0 h 419100"/>
                <a:gd name="connsiteX2" fmla="*/ 404813 w 404813"/>
                <a:gd name="connsiteY2" fmla="*/ 80962 h 419100"/>
                <a:gd name="connsiteX3" fmla="*/ 52388 w 404813"/>
                <a:gd name="connsiteY3" fmla="*/ 419100 h 419100"/>
                <a:gd name="connsiteX4" fmla="*/ 0 w 404813"/>
                <a:gd name="connsiteY4" fmla="*/ 333375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419100">
                  <a:moveTo>
                    <a:pt x="0" y="333375"/>
                  </a:moveTo>
                  <a:lnTo>
                    <a:pt x="357188" y="0"/>
                  </a:lnTo>
                  <a:lnTo>
                    <a:pt x="404813" y="80962"/>
                  </a:lnTo>
                  <a:lnTo>
                    <a:pt x="52388" y="419100"/>
                  </a:lnTo>
                  <a:lnTo>
                    <a:pt x="0" y="333375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259A73DB-A005-A922-1933-92BBC940123E}"/>
                </a:ext>
              </a:extLst>
            </p:cNvPr>
            <p:cNvSpPr/>
            <p:nvPr/>
          </p:nvSpPr>
          <p:spPr>
            <a:xfrm>
              <a:off x="5166035" y="3227874"/>
              <a:ext cx="380796" cy="380796"/>
            </a:xfrm>
            <a:custGeom>
              <a:avLst/>
              <a:gdLst>
                <a:gd name="connsiteX0" fmla="*/ 0 w 528638"/>
                <a:gd name="connsiteY0" fmla="*/ 390525 h 547687"/>
                <a:gd name="connsiteX1" fmla="*/ 76200 w 528638"/>
                <a:gd name="connsiteY1" fmla="*/ 547687 h 547687"/>
                <a:gd name="connsiteX2" fmla="*/ 528638 w 528638"/>
                <a:gd name="connsiteY2" fmla="*/ 28575 h 547687"/>
                <a:gd name="connsiteX3" fmla="*/ 452438 w 528638"/>
                <a:gd name="connsiteY3" fmla="*/ 0 h 547687"/>
                <a:gd name="connsiteX4" fmla="*/ 0 w 528638"/>
                <a:gd name="connsiteY4" fmla="*/ 390525 h 547687"/>
                <a:gd name="connsiteX0" fmla="*/ 0 w 528638"/>
                <a:gd name="connsiteY0" fmla="*/ 390525 h 490537"/>
                <a:gd name="connsiteX1" fmla="*/ 57150 w 528638"/>
                <a:gd name="connsiteY1" fmla="*/ 490537 h 490537"/>
                <a:gd name="connsiteX2" fmla="*/ 528638 w 528638"/>
                <a:gd name="connsiteY2" fmla="*/ 28575 h 490537"/>
                <a:gd name="connsiteX3" fmla="*/ 452438 w 528638"/>
                <a:gd name="connsiteY3" fmla="*/ 0 h 490537"/>
                <a:gd name="connsiteX4" fmla="*/ 0 w 528638"/>
                <a:gd name="connsiteY4" fmla="*/ 390525 h 490537"/>
                <a:gd name="connsiteX0" fmla="*/ 0 w 519113"/>
                <a:gd name="connsiteY0" fmla="*/ 404813 h 490537"/>
                <a:gd name="connsiteX1" fmla="*/ 47625 w 519113"/>
                <a:gd name="connsiteY1" fmla="*/ 490537 h 490537"/>
                <a:gd name="connsiteX2" fmla="*/ 519113 w 519113"/>
                <a:gd name="connsiteY2" fmla="*/ 28575 h 490537"/>
                <a:gd name="connsiteX3" fmla="*/ 442913 w 519113"/>
                <a:gd name="connsiteY3" fmla="*/ 0 h 490537"/>
                <a:gd name="connsiteX4" fmla="*/ 0 w 519113"/>
                <a:gd name="connsiteY4" fmla="*/ 404813 h 490537"/>
                <a:gd name="connsiteX0" fmla="*/ 0 w 481013"/>
                <a:gd name="connsiteY0" fmla="*/ 404813 h 490537"/>
                <a:gd name="connsiteX1" fmla="*/ 47625 w 481013"/>
                <a:gd name="connsiteY1" fmla="*/ 490537 h 490537"/>
                <a:gd name="connsiteX2" fmla="*/ 481013 w 481013"/>
                <a:gd name="connsiteY2" fmla="*/ 66675 h 490537"/>
                <a:gd name="connsiteX3" fmla="*/ 442913 w 481013"/>
                <a:gd name="connsiteY3" fmla="*/ 0 h 490537"/>
                <a:gd name="connsiteX4" fmla="*/ 0 w 481013"/>
                <a:gd name="connsiteY4" fmla="*/ 404813 h 490537"/>
                <a:gd name="connsiteX0" fmla="*/ 0 w 481013"/>
                <a:gd name="connsiteY0" fmla="*/ 395288 h 481012"/>
                <a:gd name="connsiteX1" fmla="*/ 47625 w 481013"/>
                <a:gd name="connsiteY1" fmla="*/ 481012 h 481012"/>
                <a:gd name="connsiteX2" fmla="*/ 481013 w 481013"/>
                <a:gd name="connsiteY2" fmla="*/ 57150 h 481012"/>
                <a:gd name="connsiteX3" fmla="*/ 428626 w 481013"/>
                <a:gd name="connsiteY3" fmla="*/ 0 h 481012"/>
                <a:gd name="connsiteX4" fmla="*/ 0 w 481013"/>
                <a:gd name="connsiteY4" fmla="*/ 395288 h 48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13" h="481012">
                  <a:moveTo>
                    <a:pt x="0" y="395288"/>
                  </a:moveTo>
                  <a:lnTo>
                    <a:pt x="47625" y="481012"/>
                  </a:lnTo>
                  <a:lnTo>
                    <a:pt x="481013" y="57150"/>
                  </a:lnTo>
                  <a:lnTo>
                    <a:pt x="428626" y="0"/>
                  </a:lnTo>
                  <a:lnTo>
                    <a:pt x="0" y="395288"/>
                  </a:lnTo>
                  <a:close/>
                </a:path>
              </a:pathLst>
            </a:custGeom>
            <a:noFill/>
            <a:ln>
              <a:solidFill>
                <a:schemeClr val="tx2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CD51CA6-00BC-1214-91A9-289D1F4CC6D6}"/>
                </a:ext>
              </a:extLst>
            </p:cNvPr>
            <p:cNvSpPr/>
            <p:nvPr/>
          </p:nvSpPr>
          <p:spPr>
            <a:xfrm>
              <a:off x="5493104" y="3070113"/>
              <a:ext cx="222447" cy="214607"/>
            </a:xfrm>
            <a:custGeom>
              <a:avLst/>
              <a:gdLst>
                <a:gd name="connsiteX0" fmla="*/ 0 w 219075"/>
                <a:gd name="connsiteY0" fmla="*/ 195262 h 266700"/>
                <a:gd name="connsiteX1" fmla="*/ 80962 w 219075"/>
                <a:gd name="connsiteY1" fmla="*/ 266700 h 266700"/>
                <a:gd name="connsiteX2" fmla="*/ 185737 w 219075"/>
                <a:gd name="connsiteY2" fmla="*/ 180975 h 266700"/>
                <a:gd name="connsiteX3" fmla="*/ 219075 w 219075"/>
                <a:gd name="connsiteY3" fmla="*/ 114300 h 266700"/>
                <a:gd name="connsiteX4" fmla="*/ 104775 w 219075"/>
                <a:gd name="connsiteY4" fmla="*/ 0 h 266700"/>
                <a:gd name="connsiteX5" fmla="*/ 0 w 219075"/>
                <a:gd name="connsiteY5" fmla="*/ 195262 h 266700"/>
                <a:gd name="connsiteX0" fmla="*/ 0 w 219075"/>
                <a:gd name="connsiteY0" fmla="*/ 128587 h 200025"/>
                <a:gd name="connsiteX1" fmla="*/ 80962 w 219075"/>
                <a:gd name="connsiteY1" fmla="*/ 200025 h 200025"/>
                <a:gd name="connsiteX2" fmla="*/ 185737 w 219075"/>
                <a:gd name="connsiteY2" fmla="*/ 114300 h 200025"/>
                <a:gd name="connsiteX3" fmla="*/ 219075 w 219075"/>
                <a:gd name="connsiteY3" fmla="*/ 47625 h 200025"/>
                <a:gd name="connsiteX4" fmla="*/ 100013 w 219075"/>
                <a:gd name="connsiteY4" fmla="*/ 0 h 200025"/>
                <a:gd name="connsiteX5" fmla="*/ 0 w 219075"/>
                <a:gd name="connsiteY5" fmla="*/ 128587 h 200025"/>
                <a:gd name="connsiteX0" fmla="*/ 0 w 207169"/>
                <a:gd name="connsiteY0" fmla="*/ 109537 h 200025"/>
                <a:gd name="connsiteX1" fmla="*/ 69056 w 207169"/>
                <a:gd name="connsiteY1" fmla="*/ 200025 h 200025"/>
                <a:gd name="connsiteX2" fmla="*/ 173831 w 207169"/>
                <a:gd name="connsiteY2" fmla="*/ 114300 h 200025"/>
                <a:gd name="connsiteX3" fmla="*/ 207169 w 207169"/>
                <a:gd name="connsiteY3" fmla="*/ 47625 h 200025"/>
                <a:gd name="connsiteX4" fmla="*/ 88107 w 207169"/>
                <a:gd name="connsiteY4" fmla="*/ 0 h 200025"/>
                <a:gd name="connsiteX5" fmla="*/ 0 w 207169"/>
                <a:gd name="connsiteY5" fmla="*/ 109537 h 200025"/>
                <a:gd name="connsiteX0" fmla="*/ 0 w 207169"/>
                <a:gd name="connsiteY0" fmla="*/ 109537 h 192881"/>
                <a:gd name="connsiteX1" fmla="*/ 80962 w 207169"/>
                <a:gd name="connsiteY1" fmla="*/ 192881 h 192881"/>
                <a:gd name="connsiteX2" fmla="*/ 173831 w 207169"/>
                <a:gd name="connsiteY2" fmla="*/ 114300 h 192881"/>
                <a:gd name="connsiteX3" fmla="*/ 207169 w 207169"/>
                <a:gd name="connsiteY3" fmla="*/ 47625 h 192881"/>
                <a:gd name="connsiteX4" fmla="*/ 88107 w 207169"/>
                <a:gd name="connsiteY4" fmla="*/ 0 h 192881"/>
                <a:gd name="connsiteX5" fmla="*/ 0 w 207169"/>
                <a:gd name="connsiteY5" fmla="*/ 109537 h 192881"/>
                <a:gd name="connsiteX0" fmla="*/ 0 w 173831"/>
                <a:gd name="connsiteY0" fmla="*/ 109537 h 192881"/>
                <a:gd name="connsiteX1" fmla="*/ 80962 w 173831"/>
                <a:gd name="connsiteY1" fmla="*/ 192881 h 192881"/>
                <a:gd name="connsiteX2" fmla="*/ 173831 w 173831"/>
                <a:gd name="connsiteY2" fmla="*/ 114300 h 192881"/>
                <a:gd name="connsiteX3" fmla="*/ 166687 w 173831"/>
                <a:gd name="connsiteY3" fmla="*/ 69056 h 192881"/>
                <a:gd name="connsiteX4" fmla="*/ 88107 w 173831"/>
                <a:gd name="connsiteY4" fmla="*/ 0 h 192881"/>
                <a:gd name="connsiteX5" fmla="*/ 0 w 173831"/>
                <a:gd name="connsiteY5" fmla="*/ 109537 h 192881"/>
                <a:gd name="connsiteX0" fmla="*/ 0 w 180975"/>
                <a:gd name="connsiteY0" fmla="*/ 109537 h 192881"/>
                <a:gd name="connsiteX1" fmla="*/ 80962 w 180975"/>
                <a:gd name="connsiteY1" fmla="*/ 192881 h 192881"/>
                <a:gd name="connsiteX2" fmla="*/ 180975 w 180975"/>
                <a:gd name="connsiteY2" fmla="*/ 109538 h 192881"/>
                <a:gd name="connsiteX3" fmla="*/ 166687 w 180975"/>
                <a:gd name="connsiteY3" fmla="*/ 69056 h 192881"/>
                <a:gd name="connsiteX4" fmla="*/ 88107 w 180975"/>
                <a:gd name="connsiteY4" fmla="*/ 0 h 192881"/>
                <a:gd name="connsiteX5" fmla="*/ 0 w 180975"/>
                <a:gd name="connsiteY5" fmla="*/ 109537 h 192881"/>
                <a:gd name="connsiteX0" fmla="*/ 0 w 166687"/>
                <a:gd name="connsiteY0" fmla="*/ 109537 h 192881"/>
                <a:gd name="connsiteX1" fmla="*/ 80962 w 166687"/>
                <a:gd name="connsiteY1" fmla="*/ 192881 h 192881"/>
                <a:gd name="connsiteX2" fmla="*/ 166687 w 166687"/>
                <a:gd name="connsiteY2" fmla="*/ 69056 h 192881"/>
                <a:gd name="connsiteX3" fmla="*/ 88107 w 166687"/>
                <a:gd name="connsiteY3" fmla="*/ 0 h 192881"/>
                <a:gd name="connsiteX4" fmla="*/ 0 w 166687"/>
                <a:gd name="connsiteY4" fmla="*/ 109537 h 192881"/>
                <a:gd name="connsiteX0" fmla="*/ 0 w 280989"/>
                <a:gd name="connsiteY0" fmla="*/ 124704 h 208048"/>
                <a:gd name="connsiteX1" fmla="*/ 80962 w 280989"/>
                <a:gd name="connsiteY1" fmla="*/ 208048 h 208048"/>
                <a:gd name="connsiteX2" fmla="*/ 280989 w 280989"/>
                <a:gd name="connsiteY2" fmla="*/ 0 h 208048"/>
                <a:gd name="connsiteX3" fmla="*/ 88107 w 280989"/>
                <a:gd name="connsiteY3" fmla="*/ 15167 h 208048"/>
                <a:gd name="connsiteX4" fmla="*/ 0 w 280989"/>
                <a:gd name="connsiteY4" fmla="*/ 124704 h 208048"/>
                <a:gd name="connsiteX0" fmla="*/ 0 w 280989"/>
                <a:gd name="connsiteY0" fmla="*/ 187743 h 271087"/>
                <a:gd name="connsiteX1" fmla="*/ 80962 w 280989"/>
                <a:gd name="connsiteY1" fmla="*/ 271087 h 271087"/>
                <a:gd name="connsiteX2" fmla="*/ 280989 w 280989"/>
                <a:gd name="connsiteY2" fmla="*/ 63039 h 271087"/>
                <a:gd name="connsiteX3" fmla="*/ 172330 w 280989"/>
                <a:gd name="connsiteY3" fmla="*/ 0 h 271087"/>
                <a:gd name="connsiteX4" fmla="*/ 0 w 280989"/>
                <a:gd name="connsiteY4" fmla="*/ 187743 h 27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9" h="271087">
                  <a:moveTo>
                    <a:pt x="0" y="187743"/>
                  </a:moveTo>
                  <a:lnTo>
                    <a:pt x="80962" y="271087"/>
                  </a:lnTo>
                  <a:lnTo>
                    <a:pt x="280989" y="63039"/>
                  </a:lnTo>
                  <a:lnTo>
                    <a:pt x="172330" y="0"/>
                  </a:lnTo>
                  <a:lnTo>
                    <a:pt x="0" y="187743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13AF2E4-BA6E-4F98-B99B-7DC28200F52C}"/>
                </a:ext>
              </a:extLst>
            </p:cNvPr>
            <p:cNvSpPr txBox="1"/>
            <p:nvPr/>
          </p:nvSpPr>
          <p:spPr>
            <a:xfrm>
              <a:off x="4677785" y="2797425"/>
              <a:ext cx="409073" cy="152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1 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F7EFBF0-2BDE-E674-CD5E-041D2BDC5950}"/>
                </a:ext>
              </a:extLst>
            </p:cNvPr>
            <p:cNvSpPr txBox="1"/>
            <p:nvPr/>
          </p:nvSpPr>
          <p:spPr>
            <a:xfrm>
              <a:off x="4975635" y="3887668"/>
              <a:ext cx="517470" cy="152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2.1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BD81FE5-1936-474C-7874-A050280F436B}"/>
                </a:ext>
              </a:extLst>
            </p:cNvPr>
            <p:cNvSpPr txBox="1"/>
            <p:nvPr/>
          </p:nvSpPr>
          <p:spPr>
            <a:xfrm>
              <a:off x="5314491" y="3528059"/>
              <a:ext cx="526421" cy="1526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2.2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DE17978-062A-4640-50A3-44725168083C}"/>
                </a:ext>
              </a:extLst>
            </p:cNvPr>
            <p:cNvSpPr txBox="1"/>
            <p:nvPr/>
          </p:nvSpPr>
          <p:spPr>
            <a:xfrm>
              <a:off x="5873900" y="3328058"/>
              <a:ext cx="673535" cy="15269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Phases 3 et 4</a:t>
              </a: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39D168BE-607B-4BC1-729F-09165B4C4159}"/>
                </a:ext>
              </a:extLst>
            </p:cNvPr>
            <p:cNvSpPr/>
            <p:nvPr/>
          </p:nvSpPr>
          <p:spPr>
            <a:xfrm>
              <a:off x="5638953" y="1506947"/>
              <a:ext cx="1623145" cy="1609499"/>
            </a:xfrm>
            <a:custGeom>
              <a:avLst/>
              <a:gdLst>
                <a:gd name="connsiteX0" fmla="*/ 0 w 566737"/>
                <a:gd name="connsiteY0" fmla="*/ 481012 h 561975"/>
                <a:gd name="connsiteX1" fmla="*/ 500062 w 566737"/>
                <a:gd name="connsiteY1" fmla="*/ 0 h 561975"/>
                <a:gd name="connsiteX2" fmla="*/ 566737 w 566737"/>
                <a:gd name="connsiteY2" fmla="*/ 69056 h 561975"/>
                <a:gd name="connsiteX3" fmla="*/ 50006 w 566737"/>
                <a:gd name="connsiteY3" fmla="*/ 561975 h 561975"/>
                <a:gd name="connsiteX4" fmla="*/ 0 w 566737"/>
                <a:gd name="connsiteY4" fmla="*/ 481012 h 561975"/>
                <a:gd name="connsiteX0" fmla="*/ 0 w 561974"/>
                <a:gd name="connsiteY0" fmla="*/ 481012 h 561975"/>
                <a:gd name="connsiteX1" fmla="*/ 500062 w 561974"/>
                <a:gd name="connsiteY1" fmla="*/ 0 h 561975"/>
                <a:gd name="connsiteX2" fmla="*/ 561974 w 561974"/>
                <a:gd name="connsiteY2" fmla="*/ 54769 h 561975"/>
                <a:gd name="connsiteX3" fmla="*/ 50006 w 561974"/>
                <a:gd name="connsiteY3" fmla="*/ 561975 h 561975"/>
                <a:gd name="connsiteX4" fmla="*/ 0 w 561974"/>
                <a:gd name="connsiteY4" fmla="*/ 481012 h 561975"/>
                <a:gd name="connsiteX0" fmla="*/ 0 w 1969871"/>
                <a:gd name="connsiteY0" fmla="*/ 1839886 h 1920849"/>
                <a:gd name="connsiteX1" fmla="*/ 500062 w 1969871"/>
                <a:gd name="connsiteY1" fmla="*/ 1358874 h 1920849"/>
                <a:gd name="connsiteX2" fmla="*/ 1969871 w 1969871"/>
                <a:gd name="connsiteY2" fmla="*/ 0 h 1920849"/>
                <a:gd name="connsiteX3" fmla="*/ 50006 w 1969871"/>
                <a:gd name="connsiteY3" fmla="*/ 1920849 h 1920849"/>
                <a:gd name="connsiteX4" fmla="*/ 0 w 1969871"/>
                <a:gd name="connsiteY4" fmla="*/ 1839886 h 1920849"/>
                <a:gd name="connsiteX0" fmla="*/ 0 w 1969871"/>
                <a:gd name="connsiteY0" fmla="*/ 1929133 h 2010096"/>
                <a:gd name="connsiteX1" fmla="*/ 1936691 w 1969871"/>
                <a:gd name="connsiteY1" fmla="*/ 0 h 2010096"/>
                <a:gd name="connsiteX2" fmla="*/ 1969871 w 1969871"/>
                <a:gd name="connsiteY2" fmla="*/ 89247 h 2010096"/>
                <a:gd name="connsiteX3" fmla="*/ 50006 w 1969871"/>
                <a:gd name="connsiteY3" fmla="*/ 2010096 h 2010096"/>
                <a:gd name="connsiteX4" fmla="*/ 0 w 1969871"/>
                <a:gd name="connsiteY4" fmla="*/ 1929133 h 2010096"/>
                <a:gd name="connsiteX0" fmla="*/ 0 w 1992857"/>
                <a:gd name="connsiteY0" fmla="*/ 1929133 h 2010096"/>
                <a:gd name="connsiteX1" fmla="*/ 1936691 w 1992857"/>
                <a:gd name="connsiteY1" fmla="*/ 0 h 2010096"/>
                <a:gd name="connsiteX2" fmla="*/ 1992857 w 1992857"/>
                <a:gd name="connsiteY2" fmla="*/ 49021 h 2010096"/>
                <a:gd name="connsiteX3" fmla="*/ 50006 w 1992857"/>
                <a:gd name="connsiteY3" fmla="*/ 2010096 h 2010096"/>
                <a:gd name="connsiteX4" fmla="*/ 0 w 1992857"/>
                <a:gd name="connsiteY4" fmla="*/ 1929133 h 2010096"/>
                <a:gd name="connsiteX0" fmla="*/ 0 w 1992857"/>
                <a:gd name="connsiteY0" fmla="*/ 1929133 h 2033082"/>
                <a:gd name="connsiteX1" fmla="*/ 1936691 w 1992857"/>
                <a:gd name="connsiteY1" fmla="*/ 0 h 2033082"/>
                <a:gd name="connsiteX2" fmla="*/ 1992857 w 1992857"/>
                <a:gd name="connsiteY2" fmla="*/ 49021 h 2033082"/>
                <a:gd name="connsiteX3" fmla="*/ 27019 w 1992857"/>
                <a:gd name="connsiteY3" fmla="*/ 2033082 h 2033082"/>
                <a:gd name="connsiteX4" fmla="*/ 0 w 1992857"/>
                <a:gd name="connsiteY4" fmla="*/ 1929133 h 2033082"/>
                <a:gd name="connsiteX0" fmla="*/ 0 w 2050322"/>
                <a:gd name="connsiteY0" fmla="*/ 1980851 h 2033082"/>
                <a:gd name="connsiteX1" fmla="*/ 1994156 w 2050322"/>
                <a:gd name="connsiteY1" fmla="*/ 0 h 2033082"/>
                <a:gd name="connsiteX2" fmla="*/ 2050322 w 2050322"/>
                <a:gd name="connsiteY2" fmla="*/ 49021 h 2033082"/>
                <a:gd name="connsiteX3" fmla="*/ 84484 w 2050322"/>
                <a:gd name="connsiteY3" fmla="*/ 2033082 h 2033082"/>
                <a:gd name="connsiteX4" fmla="*/ 0 w 2050322"/>
                <a:gd name="connsiteY4" fmla="*/ 1980851 h 20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322" h="2033082">
                  <a:moveTo>
                    <a:pt x="0" y="1980851"/>
                  </a:moveTo>
                  <a:lnTo>
                    <a:pt x="1994156" y="0"/>
                  </a:lnTo>
                  <a:lnTo>
                    <a:pt x="2050322" y="49021"/>
                  </a:lnTo>
                  <a:lnTo>
                    <a:pt x="84484" y="2033082"/>
                  </a:lnTo>
                  <a:lnTo>
                    <a:pt x="0" y="1980851"/>
                  </a:lnTo>
                  <a:close/>
                </a:path>
              </a:pathLst>
            </a:custGeom>
            <a:noFill/>
            <a:ln>
              <a:solidFill>
                <a:srgbClr val="002060"/>
              </a:solidFill>
              <a:tailEnd type="stealt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29B9355-69C4-9CBC-D5B1-2446158C3FA0}"/>
                </a:ext>
              </a:extLst>
            </p:cNvPr>
            <p:cNvSpPr txBox="1"/>
            <p:nvPr/>
          </p:nvSpPr>
          <p:spPr>
            <a:xfrm>
              <a:off x="6547435" y="2571750"/>
              <a:ext cx="561453" cy="166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5.2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6DE057AE-29C9-ED27-D6E4-37FD17068B35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4882322" y="2950120"/>
              <a:ext cx="126776" cy="19556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75BA2F49-F211-7B8A-AC40-5881794A9E02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5086858" y="3721776"/>
              <a:ext cx="147512" cy="1658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DBB97D9D-073A-E02A-509C-C1005444F370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H="1" flipV="1">
              <a:off x="5443148" y="3378006"/>
              <a:ext cx="134554" cy="15005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9D7ED1BC-FD6F-B209-F2E8-F083927C276E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6385771" y="2423274"/>
              <a:ext cx="161664" cy="231652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avec flèche 70">
              <a:extLst>
                <a:ext uri="{FF2B5EF4-FFF2-40B4-BE49-F238E27FC236}">
                  <a16:creationId xmlns:a16="http://schemas.microsoft.com/office/drawing/2014/main" id="{C7666B5F-8F06-E2A8-A018-86686C91A3D2}"/>
                </a:ext>
              </a:extLst>
            </p:cNvPr>
            <p:cNvCxnSpPr>
              <a:cxnSpLocks/>
              <a:stCxn id="28" idx="1"/>
            </p:cNvCxnSpPr>
            <p:nvPr/>
          </p:nvCxnSpPr>
          <p:spPr>
            <a:xfrm flipH="1" flipV="1">
              <a:off x="5671565" y="3200998"/>
              <a:ext cx="202335" cy="2034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2A64D177-A052-7DA7-81E6-56157E923631}"/>
                </a:ext>
              </a:extLst>
            </p:cNvPr>
            <p:cNvSpPr/>
            <p:nvPr/>
          </p:nvSpPr>
          <p:spPr>
            <a:xfrm>
              <a:off x="6082887" y="2641441"/>
              <a:ext cx="54769" cy="52388"/>
            </a:xfrm>
            <a:custGeom>
              <a:avLst/>
              <a:gdLst>
                <a:gd name="connsiteX0" fmla="*/ 54769 w 54769"/>
                <a:gd name="connsiteY0" fmla="*/ 52388 h 52388"/>
                <a:gd name="connsiteX1" fmla="*/ 0 w 54769"/>
                <a:gd name="connsiteY1" fmla="*/ 0 h 5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769" h="52388">
                  <a:moveTo>
                    <a:pt x="54769" y="52388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0D2A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7DBD311-A404-41ED-3384-D3EB83E39CB1}"/>
                </a:ext>
              </a:extLst>
            </p:cNvPr>
            <p:cNvSpPr/>
            <p:nvPr/>
          </p:nvSpPr>
          <p:spPr>
            <a:xfrm>
              <a:off x="6595368" y="2116430"/>
              <a:ext cx="47625" cy="50006"/>
            </a:xfrm>
            <a:custGeom>
              <a:avLst/>
              <a:gdLst>
                <a:gd name="connsiteX0" fmla="*/ 54769 w 54769"/>
                <a:gd name="connsiteY0" fmla="*/ 52388 h 52388"/>
                <a:gd name="connsiteX1" fmla="*/ 0 w 54769"/>
                <a:gd name="connsiteY1" fmla="*/ 0 h 52388"/>
                <a:gd name="connsiteX0" fmla="*/ 47625 w 47625"/>
                <a:gd name="connsiteY0" fmla="*/ 50006 h 50006"/>
                <a:gd name="connsiteX1" fmla="*/ 0 w 47625"/>
                <a:gd name="connsiteY1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50006">
                  <a:moveTo>
                    <a:pt x="47625" y="50006"/>
                  </a:moveTo>
                  <a:cubicBezTo>
                    <a:pt x="29369" y="32543"/>
                    <a:pt x="18256" y="17463"/>
                    <a:pt x="0" y="0"/>
                  </a:cubicBezTo>
                </a:path>
              </a:pathLst>
            </a:custGeom>
            <a:noFill/>
            <a:ln>
              <a:solidFill>
                <a:srgbClr val="0D2A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B671861-001A-A292-87B3-D8F6DBE9601F}"/>
                </a:ext>
              </a:extLst>
            </p:cNvPr>
            <p:cNvSpPr txBox="1"/>
            <p:nvPr/>
          </p:nvSpPr>
          <p:spPr>
            <a:xfrm>
              <a:off x="5390838" y="2228520"/>
              <a:ext cx="561453" cy="166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5.1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7D4B036-5722-52AC-0587-3547AF27F69A}"/>
                </a:ext>
              </a:extLst>
            </p:cNvPr>
            <p:cNvSpPr txBox="1"/>
            <p:nvPr/>
          </p:nvSpPr>
          <p:spPr>
            <a:xfrm>
              <a:off x="6927411" y="2083260"/>
              <a:ext cx="561453" cy="166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5.3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073E485-C827-4B08-960C-143133F78058}"/>
                </a:ext>
              </a:extLst>
            </p:cNvPr>
            <p:cNvSpPr txBox="1"/>
            <p:nvPr/>
          </p:nvSpPr>
          <p:spPr>
            <a:xfrm>
              <a:off x="6533302" y="1393076"/>
              <a:ext cx="561453" cy="1663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none" lIns="36000" tIns="0" rIns="36000" bIns="0" rtlCol="0" anchor="ctr">
              <a:noAutofit/>
            </a:bodyPr>
            <a:lstStyle/>
            <a:p>
              <a:r>
                <a:rPr lang="fr-FR" sz="800" dirty="0"/>
                <a:t>Phase 5.4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B41570F-DD48-5F17-9846-A0341DCF8B47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5671565" y="2394872"/>
              <a:ext cx="204415" cy="414889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58614FC2-A864-48D3-5322-535C52202F07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6788842" y="2020948"/>
              <a:ext cx="138569" cy="145488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D704759A-3E13-51CD-B0FE-C104257874CA}"/>
                </a:ext>
              </a:extLst>
            </p:cNvPr>
            <p:cNvSpPr/>
            <p:nvPr/>
          </p:nvSpPr>
          <p:spPr>
            <a:xfrm>
              <a:off x="6851078" y="1864794"/>
              <a:ext cx="41275" cy="50006"/>
            </a:xfrm>
            <a:custGeom>
              <a:avLst/>
              <a:gdLst>
                <a:gd name="connsiteX0" fmla="*/ 54769 w 54769"/>
                <a:gd name="connsiteY0" fmla="*/ 52388 h 52388"/>
                <a:gd name="connsiteX1" fmla="*/ 0 w 54769"/>
                <a:gd name="connsiteY1" fmla="*/ 0 h 52388"/>
                <a:gd name="connsiteX0" fmla="*/ 47625 w 47625"/>
                <a:gd name="connsiteY0" fmla="*/ 50006 h 50006"/>
                <a:gd name="connsiteX1" fmla="*/ 0 w 47625"/>
                <a:gd name="connsiteY1" fmla="*/ 0 h 50006"/>
                <a:gd name="connsiteX0" fmla="*/ 41275 w 41275"/>
                <a:gd name="connsiteY0" fmla="*/ 50006 h 50006"/>
                <a:gd name="connsiteX1" fmla="*/ 0 w 41275"/>
                <a:gd name="connsiteY1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275" h="50006">
                  <a:moveTo>
                    <a:pt x="41275" y="50006"/>
                  </a:moveTo>
                  <a:cubicBezTo>
                    <a:pt x="23019" y="32543"/>
                    <a:pt x="18256" y="17463"/>
                    <a:pt x="0" y="0"/>
                  </a:cubicBezTo>
                </a:path>
              </a:pathLst>
            </a:custGeom>
            <a:noFill/>
            <a:ln>
              <a:solidFill>
                <a:srgbClr val="0D2A6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ACBECDC-22B6-18F1-DC6A-DC62F7D05C36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6814029" y="1559428"/>
              <a:ext cx="217119" cy="145488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1C57ABE-A180-9FC1-A618-9F902C8CE283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7/18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08C9B7E-528C-E006-83BC-D8EE44EDAE65}"/>
              </a:ext>
            </a:extLst>
          </p:cNvPr>
          <p:cNvSpPr txBox="1"/>
          <p:nvPr/>
        </p:nvSpPr>
        <p:spPr>
          <a:xfrm>
            <a:off x="148938" y="4517176"/>
            <a:ext cx="6909511" cy="169277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spAutoFit/>
          </a:bodyPr>
          <a:lstStyle/>
          <a:p>
            <a:r>
              <a:rPr lang="fr-FR" sz="1100" b="1" dirty="0">
                <a:solidFill>
                  <a:schemeClr val="accent1"/>
                </a:solidFill>
              </a:rPr>
              <a:t>Le phasage ainsi que les impacts sur la voirie sont définis en concertation avec les services de la ville</a:t>
            </a:r>
          </a:p>
        </p:txBody>
      </p:sp>
    </p:spTree>
    <p:extLst>
      <p:ext uri="{BB962C8B-B14F-4D97-AF65-F5344CB8AC3E}">
        <p14:creationId xmlns:p14="http://schemas.microsoft.com/office/powerpoint/2010/main" val="1318478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5459A819-B1ED-A537-3211-708CE0C0E66B}"/>
              </a:ext>
            </a:extLst>
          </p:cNvPr>
          <p:cNvGrpSpPr/>
          <p:nvPr/>
        </p:nvGrpSpPr>
        <p:grpSpPr>
          <a:xfrm>
            <a:off x="3818436" y="1116408"/>
            <a:ext cx="4812316" cy="3266821"/>
            <a:chOff x="3059832" y="839519"/>
            <a:chExt cx="5628632" cy="382097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007553C-B555-FFFA-DE6A-E3C66A4D3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59832" y="839519"/>
              <a:ext cx="5628632" cy="3820974"/>
            </a:xfrm>
            <a:prstGeom prst="rect">
              <a:avLst/>
            </a:prstGeom>
          </p:spPr>
        </p:pic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E59F9A8B-23DA-18F9-8E16-DF3FC3314CAE}"/>
                </a:ext>
              </a:extLst>
            </p:cNvPr>
            <p:cNvSpPr/>
            <p:nvPr/>
          </p:nvSpPr>
          <p:spPr>
            <a:xfrm>
              <a:off x="5207595" y="2835219"/>
              <a:ext cx="1287001" cy="334272"/>
            </a:xfrm>
            <a:custGeom>
              <a:avLst/>
              <a:gdLst>
                <a:gd name="connsiteX0" fmla="*/ 32385 w 1847850"/>
                <a:gd name="connsiteY0" fmla="*/ 0 h 453390"/>
                <a:gd name="connsiteX1" fmla="*/ 525780 w 1847850"/>
                <a:gd name="connsiteY1" fmla="*/ 213360 h 453390"/>
                <a:gd name="connsiteX2" fmla="*/ 1034415 w 1847850"/>
                <a:gd name="connsiteY2" fmla="*/ 403860 h 453390"/>
                <a:gd name="connsiteX3" fmla="*/ 1847850 w 1847850"/>
                <a:gd name="connsiteY3" fmla="*/ 280035 h 453390"/>
                <a:gd name="connsiteX4" fmla="*/ 1826895 w 1847850"/>
                <a:gd name="connsiteY4" fmla="*/ 363855 h 453390"/>
                <a:gd name="connsiteX5" fmla="*/ 1790700 w 1847850"/>
                <a:gd name="connsiteY5" fmla="*/ 342900 h 453390"/>
                <a:gd name="connsiteX6" fmla="*/ 1034415 w 1847850"/>
                <a:gd name="connsiteY6" fmla="*/ 453390 h 453390"/>
                <a:gd name="connsiteX7" fmla="*/ 436245 w 1847850"/>
                <a:gd name="connsiteY7" fmla="*/ 257175 h 453390"/>
                <a:gd name="connsiteX8" fmla="*/ 0 w 1847850"/>
                <a:gd name="connsiteY8" fmla="*/ 59055 h 453390"/>
                <a:gd name="connsiteX9" fmla="*/ 32385 w 1847850"/>
                <a:gd name="connsiteY9" fmla="*/ 0 h 453390"/>
                <a:gd name="connsiteX0" fmla="*/ 32385 w 1847850"/>
                <a:gd name="connsiteY0" fmla="*/ 0 h 453390"/>
                <a:gd name="connsiteX1" fmla="*/ 525780 w 1847850"/>
                <a:gd name="connsiteY1" fmla="*/ 213360 h 453390"/>
                <a:gd name="connsiteX2" fmla="*/ 1034415 w 1847850"/>
                <a:gd name="connsiteY2" fmla="*/ 403860 h 453390"/>
                <a:gd name="connsiteX3" fmla="*/ 1847850 w 1847850"/>
                <a:gd name="connsiteY3" fmla="*/ 280035 h 453390"/>
                <a:gd name="connsiteX4" fmla="*/ 1826895 w 1847850"/>
                <a:gd name="connsiteY4" fmla="*/ 363855 h 453390"/>
                <a:gd name="connsiteX5" fmla="*/ 1460306 w 1847850"/>
                <a:gd name="connsiteY5" fmla="*/ 442317 h 453390"/>
                <a:gd name="connsiteX6" fmla="*/ 1034415 w 1847850"/>
                <a:gd name="connsiteY6" fmla="*/ 453390 h 453390"/>
                <a:gd name="connsiteX7" fmla="*/ 436245 w 1847850"/>
                <a:gd name="connsiteY7" fmla="*/ 257175 h 453390"/>
                <a:gd name="connsiteX8" fmla="*/ 0 w 1847850"/>
                <a:gd name="connsiteY8" fmla="*/ 59055 h 453390"/>
                <a:gd name="connsiteX9" fmla="*/ 32385 w 1847850"/>
                <a:gd name="connsiteY9" fmla="*/ 0 h 453390"/>
                <a:gd name="connsiteX0" fmla="*/ 32385 w 1831655"/>
                <a:gd name="connsiteY0" fmla="*/ 0 h 453390"/>
                <a:gd name="connsiteX1" fmla="*/ 525780 w 1831655"/>
                <a:gd name="connsiteY1" fmla="*/ 213360 h 453390"/>
                <a:gd name="connsiteX2" fmla="*/ 1034415 w 1831655"/>
                <a:gd name="connsiteY2" fmla="*/ 403860 h 453390"/>
                <a:gd name="connsiteX3" fmla="*/ 1831655 w 1831655"/>
                <a:gd name="connsiteY3" fmla="*/ 315311 h 453390"/>
                <a:gd name="connsiteX4" fmla="*/ 1826895 w 1831655"/>
                <a:gd name="connsiteY4" fmla="*/ 363855 h 453390"/>
                <a:gd name="connsiteX5" fmla="*/ 1460306 w 1831655"/>
                <a:gd name="connsiteY5" fmla="*/ 442317 h 453390"/>
                <a:gd name="connsiteX6" fmla="*/ 1034415 w 1831655"/>
                <a:gd name="connsiteY6" fmla="*/ 453390 h 453390"/>
                <a:gd name="connsiteX7" fmla="*/ 436245 w 1831655"/>
                <a:gd name="connsiteY7" fmla="*/ 257175 h 453390"/>
                <a:gd name="connsiteX8" fmla="*/ 0 w 1831655"/>
                <a:gd name="connsiteY8" fmla="*/ 59055 h 453390"/>
                <a:gd name="connsiteX9" fmla="*/ 32385 w 1831655"/>
                <a:gd name="connsiteY9" fmla="*/ 0 h 453390"/>
                <a:gd name="connsiteX0" fmla="*/ 32385 w 1831655"/>
                <a:gd name="connsiteY0" fmla="*/ 0 h 453390"/>
                <a:gd name="connsiteX1" fmla="*/ 525780 w 1831655"/>
                <a:gd name="connsiteY1" fmla="*/ 213360 h 453390"/>
                <a:gd name="connsiteX2" fmla="*/ 1034415 w 1831655"/>
                <a:gd name="connsiteY2" fmla="*/ 403860 h 453390"/>
                <a:gd name="connsiteX3" fmla="*/ 1831655 w 1831655"/>
                <a:gd name="connsiteY3" fmla="*/ 315311 h 453390"/>
                <a:gd name="connsiteX4" fmla="*/ 1771830 w 1831655"/>
                <a:gd name="connsiteY4" fmla="*/ 395924 h 453390"/>
                <a:gd name="connsiteX5" fmla="*/ 1460306 w 1831655"/>
                <a:gd name="connsiteY5" fmla="*/ 442317 h 453390"/>
                <a:gd name="connsiteX6" fmla="*/ 1034415 w 1831655"/>
                <a:gd name="connsiteY6" fmla="*/ 453390 h 453390"/>
                <a:gd name="connsiteX7" fmla="*/ 436245 w 1831655"/>
                <a:gd name="connsiteY7" fmla="*/ 257175 h 453390"/>
                <a:gd name="connsiteX8" fmla="*/ 0 w 1831655"/>
                <a:gd name="connsiteY8" fmla="*/ 59055 h 453390"/>
                <a:gd name="connsiteX9" fmla="*/ 32385 w 1831655"/>
                <a:gd name="connsiteY9" fmla="*/ 0 h 453390"/>
                <a:gd name="connsiteX0" fmla="*/ 32385 w 1831655"/>
                <a:gd name="connsiteY0" fmla="*/ 0 h 530357"/>
                <a:gd name="connsiteX1" fmla="*/ 525780 w 1831655"/>
                <a:gd name="connsiteY1" fmla="*/ 213360 h 530357"/>
                <a:gd name="connsiteX2" fmla="*/ 1034415 w 1831655"/>
                <a:gd name="connsiteY2" fmla="*/ 403860 h 530357"/>
                <a:gd name="connsiteX3" fmla="*/ 1831655 w 1831655"/>
                <a:gd name="connsiteY3" fmla="*/ 315311 h 530357"/>
                <a:gd name="connsiteX4" fmla="*/ 1771830 w 1831655"/>
                <a:gd name="connsiteY4" fmla="*/ 395924 h 530357"/>
                <a:gd name="connsiteX5" fmla="*/ 1460306 w 1831655"/>
                <a:gd name="connsiteY5" fmla="*/ 442317 h 530357"/>
                <a:gd name="connsiteX6" fmla="*/ 1002024 w 1831655"/>
                <a:gd name="connsiteY6" fmla="*/ 530357 h 530357"/>
                <a:gd name="connsiteX7" fmla="*/ 436245 w 1831655"/>
                <a:gd name="connsiteY7" fmla="*/ 257175 h 530357"/>
                <a:gd name="connsiteX8" fmla="*/ 0 w 1831655"/>
                <a:gd name="connsiteY8" fmla="*/ 59055 h 530357"/>
                <a:gd name="connsiteX9" fmla="*/ 32385 w 1831655"/>
                <a:gd name="connsiteY9" fmla="*/ 0 h 530357"/>
                <a:gd name="connsiteX0" fmla="*/ 32385 w 1831655"/>
                <a:gd name="connsiteY0" fmla="*/ 0 h 530357"/>
                <a:gd name="connsiteX1" fmla="*/ 525780 w 1831655"/>
                <a:gd name="connsiteY1" fmla="*/ 213360 h 530357"/>
                <a:gd name="connsiteX2" fmla="*/ 1018220 w 1831655"/>
                <a:gd name="connsiteY2" fmla="*/ 464791 h 530357"/>
                <a:gd name="connsiteX3" fmla="*/ 1831655 w 1831655"/>
                <a:gd name="connsiteY3" fmla="*/ 315311 h 530357"/>
                <a:gd name="connsiteX4" fmla="*/ 1771830 w 1831655"/>
                <a:gd name="connsiteY4" fmla="*/ 395924 h 530357"/>
                <a:gd name="connsiteX5" fmla="*/ 1460306 w 1831655"/>
                <a:gd name="connsiteY5" fmla="*/ 442317 h 530357"/>
                <a:gd name="connsiteX6" fmla="*/ 1002024 w 1831655"/>
                <a:gd name="connsiteY6" fmla="*/ 530357 h 530357"/>
                <a:gd name="connsiteX7" fmla="*/ 436245 w 1831655"/>
                <a:gd name="connsiteY7" fmla="*/ 257175 h 530357"/>
                <a:gd name="connsiteX8" fmla="*/ 0 w 1831655"/>
                <a:gd name="connsiteY8" fmla="*/ 59055 h 530357"/>
                <a:gd name="connsiteX9" fmla="*/ 32385 w 1831655"/>
                <a:gd name="connsiteY9" fmla="*/ 0 h 530357"/>
                <a:gd name="connsiteX0" fmla="*/ 32385 w 1831655"/>
                <a:gd name="connsiteY0" fmla="*/ 0 h 530357"/>
                <a:gd name="connsiteX1" fmla="*/ 506346 w 1831655"/>
                <a:gd name="connsiteY1" fmla="*/ 239016 h 530357"/>
                <a:gd name="connsiteX2" fmla="*/ 1018220 w 1831655"/>
                <a:gd name="connsiteY2" fmla="*/ 464791 h 530357"/>
                <a:gd name="connsiteX3" fmla="*/ 1831655 w 1831655"/>
                <a:gd name="connsiteY3" fmla="*/ 315311 h 530357"/>
                <a:gd name="connsiteX4" fmla="*/ 1771830 w 1831655"/>
                <a:gd name="connsiteY4" fmla="*/ 395924 h 530357"/>
                <a:gd name="connsiteX5" fmla="*/ 1460306 w 1831655"/>
                <a:gd name="connsiteY5" fmla="*/ 442317 h 530357"/>
                <a:gd name="connsiteX6" fmla="*/ 1002024 w 1831655"/>
                <a:gd name="connsiteY6" fmla="*/ 530357 h 530357"/>
                <a:gd name="connsiteX7" fmla="*/ 436245 w 1831655"/>
                <a:gd name="connsiteY7" fmla="*/ 257175 h 530357"/>
                <a:gd name="connsiteX8" fmla="*/ 0 w 1831655"/>
                <a:gd name="connsiteY8" fmla="*/ 59055 h 530357"/>
                <a:gd name="connsiteX9" fmla="*/ 32385 w 1831655"/>
                <a:gd name="connsiteY9" fmla="*/ 0 h 530357"/>
                <a:gd name="connsiteX0" fmla="*/ 155474 w 1831655"/>
                <a:gd name="connsiteY0" fmla="*/ 21119 h 471302"/>
                <a:gd name="connsiteX1" fmla="*/ 506346 w 1831655"/>
                <a:gd name="connsiteY1" fmla="*/ 179961 h 471302"/>
                <a:gd name="connsiteX2" fmla="*/ 1018220 w 1831655"/>
                <a:gd name="connsiteY2" fmla="*/ 405736 h 471302"/>
                <a:gd name="connsiteX3" fmla="*/ 1831655 w 1831655"/>
                <a:gd name="connsiteY3" fmla="*/ 256256 h 471302"/>
                <a:gd name="connsiteX4" fmla="*/ 1771830 w 1831655"/>
                <a:gd name="connsiteY4" fmla="*/ 336869 h 471302"/>
                <a:gd name="connsiteX5" fmla="*/ 1460306 w 1831655"/>
                <a:gd name="connsiteY5" fmla="*/ 383262 h 471302"/>
                <a:gd name="connsiteX6" fmla="*/ 1002024 w 1831655"/>
                <a:gd name="connsiteY6" fmla="*/ 471302 h 471302"/>
                <a:gd name="connsiteX7" fmla="*/ 436245 w 1831655"/>
                <a:gd name="connsiteY7" fmla="*/ 198120 h 471302"/>
                <a:gd name="connsiteX8" fmla="*/ 0 w 1831655"/>
                <a:gd name="connsiteY8" fmla="*/ 0 h 471302"/>
                <a:gd name="connsiteX9" fmla="*/ 155474 w 1831655"/>
                <a:gd name="connsiteY9" fmla="*/ 21119 h 471302"/>
                <a:gd name="connsiteX0" fmla="*/ 74495 w 1750676"/>
                <a:gd name="connsiteY0" fmla="*/ 0 h 450183"/>
                <a:gd name="connsiteX1" fmla="*/ 425367 w 1750676"/>
                <a:gd name="connsiteY1" fmla="*/ 158842 h 450183"/>
                <a:gd name="connsiteX2" fmla="*/ 937241 w 1750676"/>
                <a:gd name="connsiteY2" fmla="*/ 384617 h 450183"/>
                <a:gd name="connsiteX3" fmla="*/ 1750676 w 1750676"/>
                <a:gd name="connsiteY3" fmla="*/ 235137 h 450183"/>
                <a:gd name="connsiteX4" fmla="*/ 1690851 w 1750676"/>
                <a:gd name="connsiteY4" fmla="*/ 315750 h 450183"/>
                <a:gd name="connsiteX5" fmla="*/ 1379327 w 1750676"/>
                <a:gd name="connsiteY5" fmla="*/ 362143 h 450183"/>
                <a:gd name="connsiteX6" fmla="*/ 921045 w 1750676"/>
                <a:gd name="connsiteY6" fmla="*/ 450183 h 450183"/>
                <a:gd name="connsiteX7" fmla="*/ 355266 w 1750676"/>
                <a:gd name="connsiteY7" fmla="*/ 177001 h 450183"/>
                <a:gd name="connsiteX8" fmla="*/ 0 w 1750676"/>
                <a:gd name="connsiteY8" fmla="*/ 46228 h 450183"/>
                <a:gd name="connsiteX9" fmla="*/ 74495 w 1750676"/>
                <a:gd name="connsiteY9" fmla="*/ 0 h 450183"/>
                <a:gd name="connsiteX0" fmla="*/ 74495 w 1750676"/>
                <a:gd name="connsiteY0" fmla="*/ 0 h 450183"/>
                <a:gd name="connsiteX1" fmla="*/ 425367 w 1750676"/>
                <a:gd name="connsiteY1" fmla="*/ 158842 h 450183"/>
                <a:gd name="connsiteX2" fmla="*/ 937241 w 1750676"/>
                <a:gd name="connsiteY2" fmla="*/ 384617 h 450183"/>
                <a:gd name="connsiteX3" fmla="*/ 1750676 w 1750676"/>
                <a:gd name="connsiteY3" fmla="*/ 235137 h 450183"/>
                <a:gd name="connsiteX4" fmla="*/ 1690851 w 1750676"/>
                <a:gd name="connsiteY4" fmla="*/ 315750 h 450183"/>
                <a:gd name="connsiteX5" fmla="*/ 1379327 w 1750676"/>
                <a:gd name="connsiteY5" fmla="*/ 362143 h 450183"/>
                <a:gd name="connsiteX6" fmla="*/ 921045 w 1750676"/>
                <a:gd name="connsiteY6" fmla="*/ 450183 h 450183"/>
                <a:gd name="connsiteX7" fmla="*/ 364984 w 1750676"/>
                <a:gd name="connsiteY7" fmla="*/ 221898 h 450183"/>
                <a:gd name="connsiteX8" fmla="*/ 0 w 1750676"/>
                <a:gd name="connsiteY8" fmla="*/ 46228 h 450183"/>
                <a:gd name="connsiteX9" fmla="*/ 74495 w 1750676"/>
                <a:gd name="connsiteY9" fmla="*/ 0 h 450183"/>
                <a:gd name="connsiteX0" fmla="*/ 74495 w 1750676"/>
                <a:gd name="connsiteY0" fmla="*/ 0 h 450183"/>
                <a:gd name="connsiteX1" fmla="*/ 448041 w 1750676"/>
                <a:gd name="connsiteY1" fmla="*/ 184498 h 450183"/>
                <a:gd name="connsiteX2" fmla="*/ 937241 w 1750676"/>
                <a:gd name="connsiteY2" fmla="*/ 384617 h 450183"/>
                <a:gd name="connsiteX3" fmla="*/ 1750676 w 1750676"/>
                <a:gd name="connsiteY3" fmla="*/ 235137 h 450183"/>
                <a:gd name="connsiteX4" fmla="*/ 1690851 w 1750676"/>
                <a:gd name="connsiteY4" fmla="*/ 315750 h 450183"/>
                <a:gd name="connsiteX5" fmla="*/ 1379327 w 1750676"/>
                <a:gd name="connsiteY5" fmla="*/ 362143 h 450183"/>
                <a:gd name="connsiteX6" fmla="*/ 921045 w 1750676"/>
                <a:gd name="connsiteY6" fmla="*/ 450183 h 450183"/>
                <a:gd name="connsiteX7" fmla="*/ 364984 w 1750676"/>
                <a:gd name="connsiteY7" fmla="*/ 221898 h 450183"/>
                <a:gd name="connsiteX8" fmla="*/ 0 w 1750676"/>
                <a:gd name="connsiteY8" fmla="*/ 46228 h 450183"/>
                <a:gd name="connsiteX9" fmla="*/ 74495 w 1750676"/>
                <a:gd name="connsiteY9" fmla="*/ 0 h 450183"/>
                <a:gd name="connsiteX0" fmla="*/ 74495 w 1750676"/>
                <a:gd name="connsiteY0" fmla="*/ 0 h 450183"/>
                <a:gd name="connsiteX1" fmla="*/ 448041 w 1750676"/>
                <a:gd name="connsiteY1" fmla="*/ 184498 h 450183"/>
                <a:gd name="connsiteX2" fmla="*/ 937241 w 1750676"/>
                <a:gd name="connsiteY2" fmla="*/ 384617 h 450183"/>
                <a:gd name="connsiteX3" fmla="*/ 1750676 w 1750676"/>
                <a:gd name="connsiteY3" fmla="*/ 235137 h 450183"/>
                <a:gd name="connsiteX4" fmla="*/ 1677894 w 1750676"/>
                <a:gd name="connsiteY4" fmla="*/ 315750 h 450183"/>
                <a:gd name="connsiteX5" fmla="*/ 1379327 w 1750676"/>
                <a:gd name="connsiteY5" fmla="*/ 362143 h 450183"/>
                <a:gd name="connsiteX6" fmla="*/ 921045 w 1750676"/>
                <a:gd name="connsiteY6" fmla="*/ 450183 h 450183"/>
                <a:gd name="connsiteX7" fmla="*/ 364984 w 1750676"/>
                <a:gd name="connsiteY7" fmla="*/ 221898 h 450183"/>
                <a:gd name="connsiteX8" fmla="*/ 0 w 1750676"/>
                <a:gd name="connsiteY8" fmla="*/ 46228 h 450183"/>
                <a:gd name="connsiteX9" fmla="*/ 74495 w 1750676"/>
                <a:gd name="connsiteY9" fmla="*/ 0 h 45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0676" h="450183">
                  <a:moveTo>
                    <a:pt x="74495" y="0"/>
                  </a:moveTo>
                  <a:lnTo>
                    <a:pt x="448041" y="184498"/>
                  </a:lnTo>
                  <a:lnTo>
                    <a:pt x="937241" y="384617"/>
                  </a:lnTo>
                  <a:lnTo>
                    <a:pt x="1750676" y="235137"/>
                  </a:lnTo>
                  <a:lnTo>
                    <a:pt x="1677894" y="315750"/>
                  </a:lnTo>
                  <a:lnTo>
                    <a:pt x="1379327" y="362143"/>
                  </a:lnTo>
                  <a:lnTo>
                    <a:pt x="921045" y="450183"/>
                  </a:lnTo>
                  <a:lnTo>
                    <a:pt x="364984" y="221898"/>
                  </a:lnTo>
                  <a:lnTo>
                    <a:pt x="0" y="46228"/>
                  </a:lnTo>
                  <a:lnTo>
                    <a:pt x="74495" y="0"/>
                  </a:lnTo>
                  <a:close/>
                </a:path>
              </a:pathLst>
            </a:custGeom>
            <a:solidFill>
              <a:srgbClr val="FFC000">
                <a:alpha val="30196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A3212FC8-46EC-8F09-027A-7F785E5BF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49" y="242394"/>
            <a:ext cx="1481972" cy="427492"/>
          </a:xfrm>
          <a:noFill/>
        </p:spPr>
        <p:txBody>
          <a:bodyPr vert="horz" lIns="36000" tIns="0" rIns="36000" bIns="0" rtlCol="0" anchor="t">
            <a:noAutofit/>
          </a:bodyPr>
          <a:lstStyle/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Phase 1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EAE132-AB90-7647-A816-FCA67AA832A5}"/>
              </a:ext>
            </a:extLst>
          </p:cNvPr>
          <p:cNvSpPr txBox="1"/>
          <p:nvPr/>
        </p:nvSpPr>
        <p:spPr>
          <a:xfrm>
            <a:off x="793954" y="1407880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Septembre 2024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à janvier 2025</a:t>
            </a:r>
          </a:p>
          <a:p>
            <a:endParaRPr lang="fr-FR" sz="1600" b="1" dirty="0">
              <a:solidFill>
                <a:schemeClr val="accent1"/>
              </a:solidFill>
            </a:endParaRPr>
          </a:p>
          <a:p>
            <a:endParaRPr lang="fr-FR" sz="1600" b="1" dirty="0">
              <a:solidFill>
                <a:schemeClr val="accent1"/>
              </a:solidFill>
            </a:endParaRPr>
          </a:p>
          <a:p>
            <a:r>
              <a:rPr lang="fr-FR" sz="1600" b="1" dirty="0">
                <a:solidFill>
                  <a:schemeClr val="accent1"/>
                </a:solidFill>
              </a:rPr>
              <a:t>R</a:t>
            </a:r>
            <a:r>
              <a:rPr lang="fr-FR" sz="1600" b="1" i="0" dirty="0">
                <a:solidFill>
                  <a:schemeClr val="accent1"/>
                </a:solidFill>
                <a:effectLst/>
              </a:rPr>
              <a:t>ue des Plaideurs 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 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Rue des Plaideurs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fermée dans 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les 2 sens de circulation</a:t>
            </a:r>
          </a:p>
          <a:p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CF4068A-D7DB-506E-731D-B2049DAFBDFF}"/>
              </a:ext>
            </a:extLst>
          </p:cNvPr>
          <p:cNvSpPr txBox="1"/>
          <p:nvPr/>
        </p:nvSpPr>
        <p:spPr>
          <a:xfrm>
            <a:off x="569749" y="469677"/>
            <a:ext cx="6336704" cy="508095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Raleway Black" panose="020B0A03030101060003" pitchFamily="34" charset="0"/>
              </a:rPr>
              <a:t>Travaux sur la rue des plaideurs - Nanterre</a:t>
            </a:r>
            <a:endParaRPr lang="fr-FR" sz="2000" dirty="0"/>
          </a:p>
        </p:txBody>
      </p:sp>
      <p:pic>
        <p:nvPicPr>
          <p:cNvPr id="8" name="Image 7" descr="Une image contenant capture d’écran, Graphique, nombre, Rectangle&#10;&#10;Description générée automatiquement">
            <a:extLst>
              <a:ext uri="{FF2B5EF4-FFF2-40B4-BE49-F238E27FC236}">
                <a16:creationId xmlns:a16="http://schemas.microsoft.com/office/drawing/2014/main" id="{E5C28CE5-2E26-4FF2-51A4-2CE471441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3" y="1509130"/>
            <a:ext cx="402410" cy="402410"/>
          </a:xfrm>
          <a:prstGeom prst="rect">
            <a:avLst/>
          </a:prstGeom>
        </p:spPr>
      </p:pic>
      <p:pic>
        <p:nvPicPr>
          <p:cNvPr id="10" name="Image 9" descr="Une image contenant Graphique, capture d’écran, cercle, Caractère coloré&#10;&#10;Description générée automatiquement">
            <a:extLst>
              <a:ext uri="{FF2B5EF4-FFF2-40B4-BE49-F238E27FC236}">
                <a16:creationId xmlns:a16="http://schemas.microsoft.com/office/drawing/2014/main" id="{262DC1CA-A43E-7F69-08C7-B1C7EB62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7" y="2156315"/>
            <a:ext cx="771522" cy="830870"/>
          </a:xfrm>
          <a:prstGeom prst="rect">
            <a:avLst/>
          </a:prstGeom>
        </p:spPr>
      </p:pic>
      <p:pic>
        <p:nvPicPr>
          <p:cNvPr id="13" name="Image 12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10040D08-3B65-58B4-329B-4230C62D5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617" y="3096340"/>
            <a:ext cx="474641" cy="47464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2EB9EB-A7AC-B2C7-B827-4E4AA1377A78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8/18</a:t>
            </a:r>
          </a:p>
        </p:txBody>
      </p:sp>
    </p:spTree>
    <p:extLst>
      <p:ext uri="{BB962C8B-B14F-4D97-AF65-F5344CB8AC3E}">
        <p14:creationId xmlns:p14="http://schemas.microsoft.com/office/powerpoint/2010/main" val="3755595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A3D8A38-6E42-A7F5-664A-B5DB43F8A9AC}"/>
              </a:ext>
            </a:extLst>
          </p:cNvPr>
          <p:cNvSpPr txBox="1"/>
          <p:nvPr/>
        </p:nvSpPr>
        <p:spPr>
          <a:xfrm>
            <a:off x="846060" y="1320462"/>
            <a:ext cx="4084348" cy="3675430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 anchor="t">
            <a:noAutofit/>
          </a:bodyPr>
          <a:lstStyle/>
          <a:p>
            <a:endParaRPr lang="fr-FR" sz="1600" b="1" u="sng" dirty="0">
              <a:solidFill>
                <a:schemeClr val="accent1"/>
              </a:solidFill>
            </a:endParaRPr>
          </a:p>
          <a:p>
            <a:r>
              <a:rPr lang="fr-FR" sz="1600" b="1" dirty="0">
                <a:solidFill>
                  <a:schemeClr val="accent1"/>
                </a:solidFill>
              </a:rPr>
              <a:t>Janvier 2025</a:t>
            </a:r>
          </a:p>
          <a:p>
            <a:endParaRPr lang="fr-FR" sz="1600" b="1" u="sng" dirty="0">
              <a:solidFill>
                <a:schemeClr val="accent1"/>
              </a:solidFill>
            </a:endParaRPr>
          </a:p>
          <a:p>
            <a:r>
              <a:rPr lang="fr-FR" sz="1600" b="1" dirty="0">
                <a:solidFill>
                  <a:schemeClr val="accent1"/>
                </a:solidFill>
              </a:rPr>
              <a:t>Travaux devant l’usine 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d’eau potable </a:t>
            </a:r>
            <a:endParaRPr lang="fr-FR" sz="1600" b="1" i="0" dirty="0">
              <a:solidFill>
                <a:schemeClr val="accent1"/>
              </a:solidFill>
              <a:effectLst/>
              <a:highlight>
                <a:srgbClr val="FFFFFF"/>
              </a:highlight>
            </a:endParaRPr>
          </a:p>
          <a:p>
            <a:endParaRPr lang="fr-FR" sz="1600" b="1" i="0" dirty="0">
              <a:solidFill>
                <a:schemeClr val="accent1"/>
              </a:solidFill>
              <a:effectLst/>
              <a:highlight>
                <a:srgbClr val="FFFFFF"/>
              </a:highlight>
            </a:endParaRPr>
          </a:p>
          <a:p>
            <a:r>
              <a:rPr lang="fr-FR" sz="1600" dirty="0">
                <a:solidFill>
                  <a:schemeClr val="accent1"/>
                </a:solidFill>
              </a:rPr>
              <a:t>Route des Fusillés</a:t>
            </a:r>
          </a:p>
          <a:p>
            <a:r>
              <a:rPr lang="fr-FR" sz="1600" dirty="0">
                <a:solidFill>
                  <a:schemeClr val="accent1"/>
                </a:solidFill>
              </a:rPr>
              <a:t>de la Résistance </a:t>
            </a:r>
            <a:r>
              <a:rPr lang="fr-FR" sz="1600" b="1" dirty="0">
                <a:solidFill>
                  <a:schemeClr val="accent1"/>
                </a:solidFill>
              </a:rPr>
              <a:t>fermée 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dans les deux sens de 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circulation </a:t>
            </a:r>
            <a:r>
              <a:rPr lang="fr-FR" sz="1600" dirty="0">
                <a:solidFill>
                  <a:schemeClr val="accent1"/>
                </a:solidFill>
              </a:rPr>
              <a:t>entre </a:t>
            </a:r>
          </a:p>
          <a:p>
            <a:r>
              <a:rPr lang="fr-FR" sz="1600" dirty="0">
                <a:solidFill>
                  <a:schemeClr val="accent1"/>
                </a:solidFill>
              </a:rPr>
              <a:t>la rue Paul Vaillant Couturier </a:t>
            </a:r>
          </a:p>
          <a:p>
            <a:r>
              <a:rPr lang="fr-FR" sz="1600" dirty="0">
                <a:solidFill>
                  <a:schemeClr val="accent1"/>
                </a:solidFill>
              </a:rPr>
              <a:t>et la rue des Cottages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1BA0DA-CF24-A110-A562-B9FDBEDB7009}"/>
              </a:ext>
            </a:extLst>
          </p:cNvPr>
          <p:cNvGrpSpPr/>
          <p:nvPr/>
        </p:nvGrpSpPr>
        <p:grpSpPr>
          <a:xfrm>
            <a:off x="3998946" y="1197845"/>
            <a:ext cx="4937090" cy="3351523"/>
            <a:chOff x="3391086" y="1059581"/>
            <a:chExt cx="5628632" cy="3820974"/>
          </a:xfrm>
        </p:grpSpPr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60E08F7D-533E-EED0-5DB9-E71EB896ED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2409" y="3294498"/>
              <a:ext cx="287580" cy="389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AA9A3D3-7560-8BE2-7E1E-43E7C80E6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1086" y="1059581"/>
              <a:ext cx="5628632" cy="3820974"/>
            </a:xfrm>
            <a:prstGeom prst="rect">
              <a:avLst/>
            </a:prstGeom>
          </p:spPr>
        </p:pic>
        <p:sp>
          <p:nvSpPr>
            <p:cNvPr id="2" name="Forme libre : forme 1">
              <a:extLst>
                <a:ext uri="{FF2B5EF4-FFF2-40B4-BE49-F238E27FC236}">
                  <a16:creationId xmlns:a16="http://schemas.microsoft.com/office/drawing/2014/main" id="{29040EB5-F7B5-8F32-464F-FFB8D6975422}"/>
                </a:ext>
              </a:extLst>
            </p:cNvPr>
            <p:cNvSpPr/>
            <p:nvPr/>
          </p:nvSpPr>
          <p:spPr>
            <a:xfrm>
              <a:off x="5672138" y="3995738"/>
              <a:ext cx="507206" cy="588168"/>
            </a:xfrm>
            <a:custGeom>
              <a:avLst/>
              <a:gdLst>
                <a:gd name="connsiteX0" fmla="*/ 0 w 507206"/>
                <a:gd name="connsiteY0" fmla="*/ 542925 h 588168"/>
                <a:gd name="connsiteX1" fmla="*/ 45243 w 507206"/>
                <a:gd name="connsiteY1" fmla="*/ 588168 h 588168"/>
                <a:gd name="connsiteX2" fmla="*/ 507206 w 507206"/>
                <a:gd name="connsiteY2" fmla="*/ 40481 h 588168"/>
                <a:gd name="connsiteX3" fmla="*/ 442912 w 507206"/>
                <a:gd name="connsiteY3" fmla="*/ 0 h 588168"/>
                <a:gd name="connsiteX4" fmla="*/ 116681 w 507206"/>
                <a:gd name="connsiteY4" fmla="*/ 385762 h 588168"/>
                <a:gd name="connsiteX5" fmla="*/ 0 w 507206"/>
                <a:gd name="connsiteY5" fmla="*/ 542925 h 58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206" h="588168">
                  <a:moveTo>
                    <a:pt x="0" y="542925"/>
                  </a:moveTo>
                  <a:lnTo>
                    <a:pt x="45243" y="588168"/>
                  </a:lnTo>
                  <a:lnTo>
                    <a:pt x="507206" y="40481"/>
                  </a:lnTo>
                  <a:lnTo>
                    <a:pt x="442912" y="0"/>
                  </a:lnTo>
                  <a:lnTo>
                    <a:pt x="116681" y="385762"/>
                  </a:lnTo>
                  <a:lnTo>
                    <a:pt x="0" y="542925"/>
                  </a:lnTo>
                  <a:close/>
                </a:path>
              </a:pathLst>
            </a:custGeom>
            <a:solidFill>
              <a:srgbClr val="FFC000">
                <a:alpha val="30196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 descr="Une image contenant capture d’écran, Graphique, nombre, Rectangle&#10;&#10;Description générée automatiquement">
            <a:extLst>
              <a:ext uri="{FF2B5EF4-FFF2-40B4-BE49-F238E27FC236}">
                <a16:creationId xmlns:a16="http://schemas.microsoft.com/office/drawing/2014/main" id="{48C535CB-D41B-A18A-1C88-5E3E5DBB0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57" y="1442462"/>
            <a:ext cx="402410" cy="402410"/>
          </a:xfrm>
          <a:prstGeom prst="rect">
            <a:avLst/>
          </a:prstGeom>
        </p:spPr>
      </p:pic>
      <p:pic>
        <p:nvPicPr>
          <p:cNvPr id="7" name="Image 6" descr="Une image contenant Graphique, capture d’écran, cercle, Caractère coloré&#10;&#10;Description générée automatiquement">
            <a:extLst>
              <a:ext uri="{FF2B5EF4-FFF2-40B4-BE49-F238E27FC236}">
                <a16:creationId xmlns:a16="http://schemas.microsoft.com/office/drawing/2014/main" id="{FD345CB2-AAC4-6F89-9427-362FF62DC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1" y="1967489"/>
            <a:ext cx="771522" cy="830870"/>
          </a:xfrm>
          <a:prstGeom prst="rect">
            <a:avLst/>
          </a:prstGeom>
        </p:spPr>
      </p:pic>
      <p:pic>
        <p:nvPicPr>
          <p:cNvPr id="8" name="Image 7" descr="Une image contenant Graphique, Police, symbole, conception&#10;&#10;Description générée automatiquement">
            <a:extLst>
              <a:ext uri="{FF2B5EF4-FFF2-40B4-BE49-F238E27FC236}">
                <a16:creationId xmlns:a16="http://schemas.microsoft.com/office/drawing/2014/main" id="{A2996E72-8725-044E-49CB-8E5332C37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42" y="3285852"/>
            <a:ext cx="474641" cy="47464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F326FD47-DEE3-EB1D-A4A5-8CDD5184A39F}"/>
              </a:ext>
            </a:extLst>
          </p:cNvPr>
          <p:cNvSpPr txBox="1">
            <a:spLocks/>
          </p:cNvSpPr>
          <p:nvPr/>
        </p:nvSpPr>
        <p:spPr>
          <a:xfrm>
            <a:off x="569748" y="244410"/>
            <a:ext cx="1986027" cy="427492"/>
          </a:xfrm>
          <a:prstGeom prst="rect">
            <a:avLst/>
          </a:prstGeom>
          <a:noFill/>
        </p:spPr>
        <p:txBody>
          <a:bodyPr vert="horz" lIns="36000" tIns="0" rIns="36000" bIns="0" rtlCol="0" anchor="t">
            <a:noAutofit/>
          </a:bodyPr>
          <a:lstStyle>
            <a:lvl1pPr marL="0" indent="0" algn="ctr" defTabSz="545632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170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chemeClr val="accent1"/>
                </a:solidFill>
                <a:latin typeface="Raleway Black" panose="020B0A03030101060003" pitchFamily="34" charset="0"/>
              </a:rPr>
              <a:t>Phase 2.1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69EB911-3D9D-4853-A687-A9B90A927433}"/>
              </a:ext>
            </a:extLst>
          </p:cNvPr>
          <p:cNvSpPr txBox="1"/>
          <p:nvPr/>
        </p:nvSpPr>
        <p:spPr>
          <a:xfrm>
            <a:off x="569748" y="470630"/>
            <a:ext cx="6984776" cy="508095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noAutofit/>
          </a:bodyPr>
          <a:lstStyle/>
          <a:p>
            <a:r>
              <a:rPr lang="fr-FR" sz="2000" dirty="0">
                <a:solidFill>
                  <a:schemeClr val="accent1"/>
                </a:solidFill>
                <a:latin typeface="Raleway Black" panose="020B0A03030101060003" pitchFamily="34" charset="0"/>
              </a:rPr>
              <a:t>Travaux sur la route des Fusillés – Nanterre/Suresnes</a:t>
            </a:r>
            <a:endParaRPr lang="fr-FR" sz="2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FCADF2-06B2-8AE8-392C-7B936132ABB6}"/>
              </a:ext>
            </a:extLst>
          </p:cNvPr>
          <p:cNvSpPr txBox="1"/>
          <p:nvPr/>
        </p:nvSpPr>
        <p:spPr>
          <a:xfrm>
            <a:off x="4499992" y="4659982"/>
            <a:ext cx="278407" cy="360040"/>
          </a:xfrm>
          <a:prstGeom prst="rect">
            <a:avLst/>
          </a:prstGeom>
          <a:noFill/>
        </p:spPr>
        <p:txBody>
          <a:bodyPr wrap="none" lIns="36000" tIns="0" rIns="36000" bIns="0" rtlCol="0" anchor="ctr">
            <a:noAutofit/>
          </a:bodyPr>
          <a:lstStyle/>
          <a:p>
            <a:r>
              <a:rPr lang="fr-FR" sz="800" dirty="0">
                <a:solidFill>
                  <a:schemeClr val="tx2"/>
                </a:solidFill>
                <a:highlight>
                  <a:srgbClr val="FEFEFE"/>
                </a:highlight>
              </a:rPr>
              <a:t>9/18</a:t>
            </a:r>
          </a:p>
        </p:txBody>
      </p:sp>
    </p:spTree>
    <p:extLst>
      <p:ext uri="{BB962C8B-B14F-4D97-AF65-F5344CB8AC3E}">
        <p14:creationId xmlns:p14="http://schemas.microsoft.com/office/powerpoint/2010/main" val="35515409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Sénéo">
  <a:themeElements>
    <a:clrScheme name="Sénéo_Couleurs">
      <a:dk1>
        <a:sysClr val="windowText" lastClr="000000"/>
      </a:dk1>
      <a:lt1>
        <a:sysClr val="window" lastClr="FFFFFF"/>
      </a:lt1>
      <a:dk2>
        <a:srgbClr val="00A9CE"/>
      </a:dk2>
      <a:lt2>
        <a:srgbClr val="C6C6C6"/>
      </a:lt2>
      <a:accent1>
        <a:srgbClr val="006A8E"/>
      </a:accent1>
      <a:accent2>
        <a:srgbClr val="489034"/>
      </a:accent2>
      <a:accent3>
        <a:srgbClr val="82C17A"/>
      </a:accent3>
      <a:accent4>
        <a:srgbClr val="C4C267"/>
      </a:accent4>
      <a:accent5>
        <a:srgbClr val="857768"/>
      </a:accent5>
      <a:accent6>
        <a:srgbClr val="C0746B"/>
      </a:accent6>
      <a:hlink>
        <a:srgbClr val="006A8E"/>
      </a:hlink>
      <a:folHlink>
        <a:srgbClr val="006A8E"/>
      </a:folHlink>
    </a:clrScheme>
    <a:fontScheme name="Sénéo_Polices">
      <a:majorFont>
        <a:latin typeface="Martel Heav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" tIns="0" rIns="36000" bIns="0" rtlCol="0" anchor="ctr">
        <a:no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énéo Modèle A4 v1.potx" id="{020B1AD4-A687-4EAF-AF3A-B5E0C8869266}" vid="{E4162A2A-EAF7-49F5-817B-5798064C387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Sénéo_Couleurs">
    <a:dk1>
      <a:sysClr val="windowText" lastClr="000000"/>
    </a:dk1>
    <a:lt1>
      <a:sysClr val="window" lastClr="FFFFFF"/>
    </a:lt1>
    <a:dk2>
      <a:srgbClr val="00A9CE"/>
    </a:dk2>
    <a:lt2>
      <a:srgbClr val="C6C6C6"/>
    </a:lt2>
    <a:accent1>
      <a:srgbClr val="006A8E"/>
    </a:accent1>
    <a:accent2>
      <a:srgbClr val="489034"/>
    </a:accent2>
    <a:accent3>
      <a:srgbClr val="82C17A"/>
    </a:accent3>
    <a:accent4>
      <a:srgbClr val="C4C267"/>
    </a:accent4>
    <a:accent5>
      <a:srgbClr val="857768"/>
    </a:accent5>
    <a:accent6>
      <a:srgbClr val="C0746B"/>
    </a:accent6>
    <a:hlink>
      <a:srgbClr val="006A8E"/>
    </a:hlink>
    <a:folHlink>
      <a:srgbClr val="006A8E"/>
    </a:folHlink>
  </a:clrScheme>
</a:themeOverride>
</file>

<file path=ppt/theme/themeOverride2.xml><?xml version="1.0" encoding="utf-8"?>
<a:themeOverride xmlns:a="http://schemas.openxmlformats.org/drawingml/2006/main">
  <a:clrScheme name="Sénéo_Couleurs">
    <a:dk1>
      <a:sysClr val="windowText" lastClr="000000"/>
    </a:dk1>
    <a:lt1>
      <a:sysClr val="window" lastClr="FFFFFF"/>
    </a:lt1>
    <a:dk2>
      <a:srgbClr val="00A9CE"/>
    </a:dk2>
    <a:lt2>
      <a:srgbClr val="C6C6C6"/>
    </a:lt2>
    <a:accent1>
      <a:srgbClr val="006A8E"/>
    </a:accent1>
    <a:accent2>
      <a:srgbClr val="489034"/>
    </a:accent2>
    <a:accent3>
      <a:srgbClr val="82C17A"/>
    </a:accent3>
    <a:accent4>
      <a:srgbClr val="C4C267"/>
    </a:accent4>
    <a:accent5>
      <a:srgbClr val="857768"/>
    </a:accent5>
    <a:accent6>
      <a:srgbClr val="C0746B"/>
    </a:accent6>
    <a:hlink>
      <a:srgbClr val="006A8E"/>
    </a:hlink>
    <a:folHlink>
      <a:srgbClr val="006A8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4580</TotalTime>
  <Words>1309</Words>
  <Application>Microsoft Office PowerPoint</Application>
  <PresentationFormat>Affichage à l'écran (16:9)</PresentationFormat>
  <Paragraphs>249</Paragraphs>
  <Slides>18</Slides>
  <Notes>8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Martel</vt:lpstr>
      <vt:lpstr>Martel Heavy</vt:lpstr>
      <vt:lpstr>Raleway</vt:lpstr>
      <vt:lpstr>Raleway Black</vt:lpstr>
      <vt:lpstr>Raleway Light</vt:lpstr>
      <vt:lpstr>Wingdings</vt:lpstr>
      <vt:lpstr>Sénéo</vt:lpstr>
      <vt:lpstr>TRAVAUX  DE RENOUVELLEMENT  DES CONDUITES D’EAU POTABLE   </vt:lpstr>
      <vt:lpstr>Présentation de sénéo</vt:lpstr>
      <vt:lpstr>Sommaire</vt:lpstr>
      <vt:lpstr>Présentation du projet</vt:lpstr>
      <vt:lpstr>Présentation du projet</vt:lpstr>
      <vt:lpstr>Calendrier du projet</vt:lpstr>
      <vt:lpstr>Les phases de travaux</vt:lpstr>
      <vt:lpstr>Phase 1 </vt:lpstr>
      <vt:lpstr>Présentation PowerPoint</vt:lpstr>
      <vt:lpstr>Présentation PowerPoint</vt:lpstr>
      <vt:lpstr>Présentation PowerPoint</vt:lpstr>
      <vt:lpstr>Présentation PowerPoint</vt:lpstr>
      <vt:lpstr>La vie du quartier durant les travaux</vt:lpstr>
      <vt:lpstr>La vie du quartier durant les travaux</vt:lpstr>
      <vt:lpstr>Présentation PowerPoint</vt:lpstr>
      <vt:lpstr>Présentation PowerPoint</vt:lpstr>
      <vt:lpstr>Présentation PowerPoint</vt:lpstr>
      <vt:lpstr>Merci pour votre attention</vt:lpstr>
    </vt:vector>
  </TitlesOfParts>
  <Company>Sénéo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Maurine VERHOYE</dc:creator>
  <cp:lastModifiedBy>Guilhem CAUJOLLE</cp:lastModifiedBy>
  <cp:revision>309</cp:revision>
  <cp:lastPrinted>2024-04-26T12:01:09Z</cp:lastPrinted>
  <dcterms:created xsi:type="dcterms:W3CDTF">2019-10-07T13:18:50Z</dcterms:created>
  <dcterms:modified xsi:type="dcterms:W3CDTF">2024-06-25T13:58:31Z</dcterms:modified>
</cp:coreProperties>
</file>